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41247" y="1373124"/>
            <a:ext cx="5045964" cy="255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87908" y="310895"/>
            <a:ext cx="6186677" cy="787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5883" y="402717"/>
            <a:ext cx="1020023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B0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B0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B0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622804" y="202692"/>
            <a:ext cx="2860547" cy="6332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557516" y="202692"/>
            <a:ext cx="2921507" cy="633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964424" y="5308079"/>
            <a:ext cx="1031735" cy="1036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016240" y="5321807"/>
            <a:ext cx="921308" cy="925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387334" y="5692901"/>
            <a:ext cx="190500" cy="195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387439" y="5692901"/>
            <a:ext cx="190289" cy="195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6451" y="187197"/>
            <a:ext cx="7499096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81B0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2879" y="1564004"/>
            <a:ext cx="5746241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1876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76" y="0"/>
                </a:moveTo>
                <a:lnTo>
                  <a:pt x="2869311" y="0"/>
                </a:lnTo>
                <a:lnTo>
                  <a:pt x="2869311" y="4023360"/>
                </a:lnTo>
                <a:lnTo>
                  <a:pt x="2869311" y="4024630"/>
                </a:lnTo>
                <a:lnTo>
                  <a:pt x="983754" y="4024630"/>
                </a:lnTo>
                <a:lnTo>
                  <a:pt x="983754" y="4023360"/>
                </a:lnTo>
                <a:lnTo>
                  <a:pt x="0" y="4023360"/>
                </a:lnTo>
                <a:lnTo>
                  <a:pt x="0" y="4024630"/>
                </a:lnTo>
                <a:lnTo>
                  <a:pt x="0" y="4409440"/>
                </a:lnTo>
                <a:lnTo>
                  <a:pt x="3275076" y="4409440"/>
                </a:lnTo>
                <a:lnTo>
                  <a:pt x="3275076" y="4024630"/>
                </a:lnTo>
                <a:lnTo>
                  <a:pt x="3275076" y="4023360"/>
                </a:lnTo>
                <a:lnTo>
                  <a:pt x="3275076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2855" y="745236"/>
            <a:ext cx="3275329" cy="4407535"/>
          </a:xfrm>
          <a:custGeom>
            <a:avLst/>
            <a:gdLst/>
            <a:ahLst/>
            <a:cxnLst/>
            <a:rect l="l" t="t" r="r" b="b"/>
            <a:pathLst>
              <a:path w="3275329" h="4407535">
                <a:moveTo>
                  <a:pt x="3274441" y="0"/>
                </a:moveTo>
                <a:lnTo>
                  <a:pt x="0" y="0"/>
                </a:lnTo>
                <a:lnTo>
                  <a:pt x="0" y="4407408"/>
                </a:lnTo>
                <a:lnTo>
                  <a:pt x="405701" y="4407408"/>
                </a:lnTo>
                <a:lnTo>
                  <a:pt x="405701" y="384301"/>
                </a:lnTo>
                <a:lnTo>
                  <a:pt x="3275076" y="385699"/>
                </a:lnTo>
                <a:lnTo>
                  <a:pt x="3274619" y="288000"/>
                </a:lnTo>
                <a:lnTo>
                  <a:pt x="3274897" y="97698"/>
                </a:lnTo>
                <a:lnTo>
                  <a:pt x="3274441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738" y="2257425"/>
            <a:ext cx="66249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Times New Roman"/>
                <a:cs typeface="Times New Roman"/>
              </a:rPr>
              <a:t>«ОСНОВНЫЕ</a:t>
            </a:r>
            <a:r>
              <a:rPr dirty="0" sz="4400" spc="-40" b="1">
                <a:latin typeface="Times New Roman"/>
                <a:cs typeface="Times New Roman"/>
              </a:rPr>
              <a:t> </a:t>
            </a:r>
            <a:r>
              <a:rPr dirty="0" sz="4400" spc="-85" b="1">
                <a:latin typeface="Times New Roman"/>
                <a:cs typeface="Times New Roman"/>
              </a:rPr>
              <a:t>ПРАВИЛА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4301" y="2853004"/>
            <a:ext cx="674624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 b="1">
                <a:solidFill>
                  <a:srgbClr val="181B0E"/>
                </a:solidFill>
                <a:latin typeface="Times New Roman"/>
                <a:cs typeface="Times New Roman"/>
              </a:rPr>
              <a:t>ЦИФРОВОЙ</a:t>
            </a:r>
            <a:r>
              <a:rPr dirty="0" sz="4400" spc="-60" b="1">
                <a:solidFill>
                  <a:srgbClr val="181B0E"/>
                </a:solidFill>
                <a:latin typeface="Times New Roman"/>
                <a:cs typeface="Times New Roman"/>
              </a:rPr>
              <a:t> </a:t>
            </a:r>
            <a:r>
              <a:rPr dirty="0" sz="4400" spc="-5" b="1">
                <a:solidFill>
                  <a:srgbClr val="181B0E"/>
                </a:solidFill>
                <a:latin typeface="Times New Roman"/>
                <a:cs typeface="Times New Roman"/>
              </a:rPr>
              <a:t>ГИГИЕНЫ»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5716" y="4942713"/>
            <a:ext cx="2001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Столбцовский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РОВД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641" y="368249"/>
            <a:ext cx="49726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3.</a:t>
            </a:r>
            <a:r>
              <a:rPr dirty="0" sz="4000" spc="-180">
                <a:solidFill>
                  <a:srgbClr val="000000"/>
                </a:solidFill>
              </a:rPr>
              <a:t> </a:t>
            </a:r>
            <a:r>
              <a:rPr dirty="0" sz="4000" spc="-150">
                <a:solidFill>
                  <a:srgbClr val="000000"/>
                </a:solidFill>
              </a:rPr>
              <a:t>Киберпреступления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815975" marR="508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вишинг, </a:t>
            </a:r>
            <a:r>
              <a:rPr dirty="0" spc="-170"/>
              <a:t>фишинг, </a:t>
            </a:r>
            <a:r>
              <a:rPr dirty="0" spc="-85"/>
              <a:t>иные</a:t>
            </a:r>
            <a:r>
              <a:rPr dirty="0" spc="5"/>
              <a:t> </a:t>
            </a:r>
            <a:r>
              <a:rPr dirty="0" spc="-114"/>
              <a:t>хищения</a:t>
            </a:r>
          </a:p>
          <a:p>
            <a:pPr marL="815975">
              <a:lnSpc>
                <a:spcPct val="100000"/>
              </a:lnSpc>
            </a:pPr>
            <a:endParaRPr sz="3100"/>
          </a:p>
          <a:p>
            <a:pPr marL="815975">
              <a:lnSpc>
                <a:spcPct val="100000"/>
              </a:lnSpc>
              <a:spcBef>
                <a:spcPts val="50"/>
              </a:spcBef>
            </a:pPr>
            <a:endParaRPr sz="2700"/>
          </a:p>
          <a:p>
            <a:pPr algn="r" marL="815975" marR="48260">
              <a:lnSpc>
                <a:spcPct val="100000"/>
              </a:lnSpc>
            </a:pPr>
            <a:r>
              <a:rPr dirty="0" spc="-130"/>
              <a:t>подставные </a:t>
            </a:r>
            <a:r>
              <a:rPr dirty="0" spc="-190"/>
              <a:t>лица</a:t>
            </a:r>
            <a:r>
              <a:rPr dirty="0" spc="-75"/>
              <a:t> </a:t>
            </a:r>
            <a:r>
              <a:rPr dirty="0" spc="-229"/>
              <a:t>(«дропы»)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1172" y="4551121"/>
            <a:ext cx="488886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35">
                <a:latin typeface="Arial"/>
                <a:cs typeface="Arial"/>
              </a:rPr>
              <a:t>вымогательства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60">
                <a:latin typeface="Arial"/>
                <a:cs typeface="Arial"/>
              </a:rPr>
              <a:t>с</a:t>
            </a:r>
            <a:r>
              <a:rPr dirty="0" sz="2800" spc="-60">
                <a:latin typeface="Arial"/>
                <a:cs typeface="Arial"/>
              </a:rPr>
              <a:t>в</a:t>
            </a:r>
            <a:r>
              <a:rPr dirty="0" sz="2800" spc="-120">
                <a:latin typeface="Arial"/>
                <a:cs typeface="Arial"/>
              </a:rPr>
              <a:t>а</a:t>
            </a:r>
            <a:r>
              <a:rPr dirty="0" sz="2800" spc="-195">
                <a:latin typeface="Arial"/>
                <a:cs typeface="Arial"/>
              </a:rPr>
              <a:t>т</a:t>
            </a:r>
            <a:r>
              <a:rPr dirty="0" sz="2800" spc="-140">
                <a:latin typeface="Arial"/>
                <a:cs typeface="Arial"/>
              </a:rPr>
              <a:t>ти</a:t>
            </a:r>
            <a:r>
              <a:rPr dirty="0" sz="2800" spc="-145">
                <a:latin typeface="Arial"/>
                <a:cs typeface="Arial"/>
              </a:rPr>
              <a:t>н</a:t>
            </a:r>
            <a:r>
              <a:rPr dirty="0" sz="2800" spc="-20">
                <a:latin typeface="Arial"/>
                <a:cs typeface="Arial"/>
              </a:rPr>
              <a:t>г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3875" y="1181100"/>
            <a:ext cx="2650236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70847" y="2229611"/>
            <a:ext cx="2647188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3875" y="4038600"/>
            <a:ext cx="2634996" cy="1732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70847" y="4672584"/>
            <a:ext cx="2691383" cy="1784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717" y="1479041"/>
            <a:ext cx="1927860" cy="780415"/>
            <a:chOff x="1553717" y="1479041"/>
            <a:chExt cx="1927860" cy="780415"/>
          </a:xfrm>
        </p:grpSpPr>
        <p:sp>
          <p:nvSpPr>
            <p:cNvPr id="3" name="object 3"/>
            <p:cNvSpPr/>
            <p:nvPr/>
          </p:nvSpPr>
          <p:spPr>
            <a:xfrm>
              <a:off x="1555241" y="1480565"/>
              <a:ext cx="1925320" cy="777240"/>
            </a:xfrm>
            <a:custGeom>
              <a:avLst/>
              <a:gdLst/>
              <a:ahLst/>
              <a:cxnLst/>
              <a:rect l="l" t="t" r="r" b="b"/>
              <a:pathLst>
                <a:path w="1925320" h="777239">
                  <a:moveTo>
                    <a:pt x="1924812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1924812" y="777239"/>
                  </a:lnTo>
                  <a:lnTo>
                    <a:pt x="1924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53717" y="1479041"/>
              <a:ext cx="1927860" cy="780415"/>
            </a:xfrm>
            <a:custGeom>
              <a:avLst/>
              <a:gdLst/>
              <a:ahLst/>
              <a:cxnLst/>
              <a:rect l="l" t="t" r="r" b="b"/>
              <a:pathLst>
                <a:path w="1927860" h="780414">
                  <a:moveTo>
                    <a:pt x="0" y="745363"/>
                  </a:moveTo>
                  <a:lnTo>
                    <a:pt x="0" y="780288"/>
                  </a:lnTo>
                  <a:lnTo>
                    <a:pt x="34925" y="780288"/>
                  </a:lnTo>
                  <a:lnTo>
                    <a:pt x="0" y="745363"/>
                  </a:lnTo>
                  <a:close/>
                </a:path>
                <a:path w="1927860" h="780414">
                  <a:moveTo>
                    <a:pt x="34925" y="0"/>
                  </a:moveTo>
                  <a:lnTo>
                    <a:pt x="0" y="34925"/>
                  </a:lnTo>
                  <a:lnTo>
                    <a:pt x="0" y="745363"/>
                  </a:lnTo>
                  <a:lnTo>
                    <a:pt x="34925" y="780288"/>
                  </a:lnTo>
                  <a:lnTo>
                    <a:pt x="34925" y="0"/>
                  </a:lnTo>
                  <a:close/>
                </a:path>
                <a:path w="1927860" h="780414">
                  <a:moveTo>
                    <a:pt x="1892934" y="745363"/>
                  </a:moveTo>
                  <a:lnTo>
                    <a:pt x="34925" y="745363"/>
                  </a:lnTo>
                  <a:lnTo>
                    <a:pt x="34925" y="780288"/>
                  </a:lnTo>
                  <a:lnTo>
                    <a:pt x="1892934" y="780288"/>
                  </a:lnTo>
                  <a:lnTo>
                    <a:pt x="1892934" y="745363"/>
                  </a:lnTo>
                  <a:close/>
                </a:path>
                <a:path w="1927860" h="780414">
                  <a:moveTo>
                    <a:pt x="1892934" y="0"/>
                  </a:moveTo>
                  <a:lnTo>
                    <a:pt x="1892934" y="780288"/>
                  </a:lnTo>
                  <a:lnTo>
                    <a:pt x="1927859" y="745363"/>
                  </a:lnTo>
                  <a:lnTo>
                    <a:pt x="1927859" y="34925"/>
                  </a:lnTo>
                  <a:lnTo>
                    <a:pt x="1892934" y="0"/>
                  </a:lnTo>
                  <a:close/>
                </a:path>
                <a:path w="1927860" h="780414">
                  <a:moveTo>
                    <a:pt x="1927859" y="745363"/>
                  </a:moveTo>
                  <a:lnTo>
                    <a:pt x="1892934" y="780288"/>
                  </a:lnTo>
                  <a:lnTo>
                    <a:pt x="1927859" y="780288"/>
                  </a:lnTo>
                  <a:lnTo>
                    <a:pt x="1927859" y="745363"/>
                  </a:lnTo>
                  <a:close/>
                </a:path>
                <a:path w="1927860" h="780414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1927860" h="780414">
                  <a:moveTo>
                    <a:pt x="1892934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1892934" y="34925"/>
                  </a:lnTo>
                  <a:lnTo>
                    <a:pt x="1892934" y="0"/>
                  </a:lnTo>
                  <a:close/>
                </a:path>
                <a:path w="1927860" h="780414">
                  <a:moveTo>
                    <a:pt x="1927859" y="0"/>
                  </a:moveTo>
                  <a:lnTo>
                    <a:pt x="1892934" y="0"/>
                  </a:lnTo>
                  <a:lnTo>
                    <a:pt x="1927859" y="34925"/>
                  </a:lnTo>
                  <a:lnTo>
                    <a:pt x="1927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24354" y="1506982"/>
            <a:ext cx="138620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latin typeface="Arial"/>
                <a:cs typeface="Arial"/>
              </a:rPr>
              <a:t>Звонок </a:t>
            </a:r>
            <a:r>
              <a:rPr dirty="0" sz="1500" spc="-70">
                <a:latin typeface="Arial"/>
                <a:cs typeface="Arial"/>
              </a:rPr>
              <a:t>жертве</a:t>
            </a:r>
            <a:r>
              <a:rPr dirty="0" sz="1500" spc="-125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с  неизвестного  </a:t>
            </a:r>
            <a:r>
              <a:rPr dirty="0" sz="1500" spc="-40">
                <a:latin typeface="Arial"/>
                <a:cs typeface="Arial"/>
              </a:rPr>
              <a:t>номера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7353" y="1474469"/>
            <a:ext cx="2739390" cy="780415"/>
            <a:chOff x="3467353" y="1474469"/>
            <a:chExt cx="2739390" cy="780415"/>
          </a:xfrm>
        </p:grpSpPr>
        <p:sp>
          <p:nvSpPr>
            <p:cNvPr id="7" name="object 7"/>
            <p:cNvSpPr/>
            <p:nvPr/>
          </p:nvSpPr>
          <p:spPr>
            <a:xfrm>
              <a:off x="3467353" y="1831085"/>
              <a:ext cx="666750" cy="76200"/>
            </a:xfrm>
            <a:custGeom>
              <a:avLst/>
              <a:gdLst/>
              <a:ahLst/>
              <a:cxnLst/>
              <a:rect l="l" t="t" r="r" b="b"/>
              <a:pathLst>
                <a:path w="666750" h="76200">
                  <a:moveTo>
                    <a:pt x="590550" y="0"/>
                  </a:moveTo>
                  <a:lnTo>
                    <a:pt x="590550" y="76200"/>
                  </a:lnTo>
                  <a:lnTo>
                    <a:pt x="641350" y="50800"/>
                  </a:lnTo>
                  <a:lnTo>
                    <a:pt x="603250" y="50800"/>
                  </a:lnTo>
                  <a:lnTo>
                    <a:pt x="603250" y="25400"/>
                  </a:lnTo>
                  <a:lnTo>
                    <a:pt x="641350" y="25400"/>
                  </a:lnTo>
                  <a:lnTo>
                    <a:pt x="590550" y="0"/>
                  </a:lnTo>
                  <a:close/>
                </a:path>
                <a:path w="666750" h="76200">
                  <a:moveTo>
                    <a:pt x="59055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90550" y="50800"/>
                  </a:lnTo>
                  <a:lnTo>
                    <a:pt x="590550" y="25400"/>
                  </a:lnTo>
                  <a:close/>
                </a:path>
                <a:path w="666750" h="76200">
                  <a:moveTo>
                    <a:pt x="641350" y="25400"/>
                  </a:moveTo>
                  <a:lnTo>
                    <a:pt x="603250" y="25400"/>
                  </a:lnTo>
                  <a:lnTo>
                    <a:pt x="603250" y="50800"/>
                  </a:lnTo>
                  <a:lnTo>
                    <a:pt x="641350" y="50800"/>
                  </a:lnTo>
                  <a:lnTo>
                    <a:pt x="666750" y="38100"/>
                  </a:lnTo>
                  <a:lnTo>
                    <a:pt x="641350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53661" y="1475993"/>
              <a:ext cx="2051685" cy="777240"/>
            </a:xfrm>
            <a:custGeom>
              <a:avLst/>
              <a:gdLst/>
              <a:ahLst/>
              <a:cxnLst/>
              <a:rect l="l" t="t" r="r" b="b"/>
              <a:pathLst>
                <a:path w="2051685" h="777239">
                  <a:moveTo>
                    <a:pt x="2051304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2051304" y="777239"/>
                  </a:lnTo>
                  <a:lnTo>
                    <a:pt x="2051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52137" y="1474469"/>
              <a:ext cx="2054860" cy="780415"/>
            </a:xfrm>
            <a:custGeom>
              <a:avLst/>
              <a:gdLst/>
              <a:ahLst/>
              <a:cxnLst/>
              <a:rect l="l" t="t" r="r" b="b"/>
              <a:pathLst>
                <a:path w="2054860" h="780414">
                  <a:moveTo>
                    <a:pt x="0" y="745363"/>
                  </a:moveTo>
                  <a:lnTo>
                    <a:pt x="0" y="780288"/>
                  </a:lnTo>
                  <a:lnTo>
                    <a:pt x="34925" y="780288"/>
                  </a:lnTo>
                  <a:lnTo>
                    <a:pt x="0" y="745363"/>
                  </a:lnTo>
                  <a:close/>
                </a:path>
                <a:path w="2054860" h="780414">
                  <a:moveTo>
                    <a:pt x="34925" y="0"/>
                  </a:moveTo>
                  <a:lnTo>
                    <a:pt x="0" y="34925"/>
                  </a:lnTo>
                  <a:lnTo>
                    <a:pt x="0" y="745363"/>
                  </a:lnTo>
                  <a:lnTo>
                    <a:pt x="34925" y="780288"/>
                  </a:lnTo>
                  <a:lnTo>
                    <a:pt x="34925" y="0"/>
                  </a:lnTo>
                  <a:close/>
                </a:path>
                <a:path w="2054860" h="780414">
                  <a:moveTo>
                    <a:pt x="2019427" y="745363"/>
                  </a:moveTo>
                  <a:lnTo>
                    <a:pt x="34925" y="745363"/>
                  </a:lnTo>
                  <a:lnTo>
                    <a:pt x="34925" y="780288"/>
                  </a:lnTo>
                  <a:lnTo>
                    <a:pt x="2019427" y="780288"/>
                  </a:lnTo>
                  <a:lnTo>
                    <a:pt x="2019427" y="745363"/>
                  </a:lnTo>
                  <a:close/>
                </a:path>
                <a:path w="2054860" h="780414">
                  <a:moveTo>
                    <a:pt x="2019427" y="0"/>
                  </a:moveTo>
                  <a:lnTo>
                    <a:pt x="2019427" y="780288"/>
                  </a:lnTo>
                  <a:lnTo>
                    <a:pt x="2054352" y="745363"/>
                  </a:lnTo>
                  <a:lnTo>
                    <a:pt x="2054352" y="34925"/>
                  </a:lnTo>
                  <a:lnTo>
                    <a:pt x="2019427" y="0"/>
                  </a:lnTo>
                  <a:close/>
                </a:path>
                <a:path w="2054860" h="780414">
                  <a:moveTo>
                    <a:pt x="2054352" y="745363"/>
                  </a:moveTo>
                  <a:lnTo>
                    <a:pt x="2019427" y="780288"/>
                  </a:lnTo>
                  <a:lnTo>
                    <a:pt x="2054352" y="780288"/>
                  </a:lnTo>
                  <a:lnTo>
                    <a:pt x="2054352" y="745363"/>
                  </a:lnTo>
                  <a:close/>
                </a:path>
                <a:path w="2054860" h="780414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054860" h="780414">
                  <a:moveTo>
                    <a:pt x="2019427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019427" y="34925"/>
                  </a:lnTo>
                  <a:lnTo>
                    <a:pt x="2019427" y="0"/>
                  </a:lnTo>
                  <a:close/>
                </a:path>
                <a:path w="2054860" h="780414">
                  <a:moveTo>
                    <a:pt x="2054352" y="0"/>
                  </a:moveTo>
                  <a:lnTo>
                    <a:pt x="2019427" y="0"/>
                  </a:lnTo>
                  <a:lnTo>
                    <a:pt x="2054352" y="34925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299965" y="1502409"/>
            <a:ext cx="175895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0"/>
              </a:spcBef>
            </a:pPr>
            <a:r>
              <a:rPr dirty="0" sz="1500" spc="-75">
                <a:latin typeface="Arial"/>
                <a:cs typeface="Arial"/>
              </a:rPr>
              <a:t>Сообщение </a:t>
            </a:r>
            <a:r>
              <a:rPr dirty="0" sz="1500" spc="-65">
                <a:latin typeface="Arial"/>
                <a:cs typeface="Arial"/>
              </a:rPr>
              <a:t>жертве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55">
                <a:latin typeface="Arial"/>
                <a:cs typeface="Arial"/>
              </a:rPr>
              <a:t>о  </a:t>
            </a:r>
            <a:r>
              <a:rPr dirty="0" sz="1500" spc="-65">
                <a:latin typeface="Arial"/>
                <a:cs typeface="Arial"/>
              </a:rPr>
              <a:t>вероятности </a:t>
            </a:r>
            <a:r>
              <a:rPr dirty="0" sz="1500" spc="-80">
                <a:latin typeface="Arial"/>
                <a:cs typeface="Arial"/>
              </a:rPr>
              <a:t>утери  </a:t>
            </a:r>
            <a:r>
              <a:rPr dirty="0" sz="1500" spc="-75">
                <a:latin typeface="Arial"/>
                <a:cs typeface="Arial"/>
              </a:rPr>
              <a:t>денежных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средств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10553" y="1460753"/>
            <a:ext cx="2739390" cy="780415"/>
            <a:chOff x="6210553" y="1460753"/>
            <a:chExt cx="2739390" cy="780415"/>
          </a:xfrm>
        </p:grpSpPr>
        <p:sp>
          <p:nvSpPr>
            <p:cNvPr id="12" name="object 12"/>
            <p:cNvSpPr/>
            <p:nvPr/>
          </p:nvSpPr>
          <p:spPr>
            <a:xfrm>
              <a:off x="6210553" y="1812797"/>
              <a:ext cx="666750" cy="76200"/>
            </a:xfrm>
            <a:custGeom>
              <a:avLst/>
              <a:gdLst/>
              <a:ahLst/>
              <a:cxnLst/>
              <a:rect l="l" t="t" r="r" b="b"/>
              <a:pathLst>
                <a:path w="666750" h="76200">
                  <a:moveTo>
                    <a:pt x="590550" y="0"/>
                  </a:moveTo>
                  <a:lnTo>
                    <a:pt x="590550" y="76200"/>
                  </a:lnTo>
                  <a:lnTo>
                    <a:pt x="641350" y="50800"/>
                  </a:lnTo>
                  <a:lnTo>
                    <a:pt x="603250" y="50800"/>
                  </a:lnTo>
                  <a:lnTo>
                    <a:pt x="603250" y="25400"/>
                  </a:lnTo>
                  <a:lnTo>
                    <a:pt x="641350" y="25400"/>
                  </a:lnTo>
                  <a:lnTo>
                    <a:pt x="590550" y="0"/>
                  </a:lnTo>
                  <a:close/>
                </a:path>
                <a:path w="666750" h="76200">
                  <a:moveTo>
                    <a:pt x="59055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90550" y="50800"/>
                  </a:lnTo>
                  <a:lnTo>
                    <a:pt x="590550" y="25400"/>
                  </a:lnTo>
                  <a:close/>
                </a:path>
                <a:path w="666750" h="76200">
                  <a:moveTo>
                    <a:pt x="641350" y="25400"/>
                  </a:moveTo>
                  <a:lnTo>
                    <a:pt x="603250" y="25400"/>
                  </a:lnTo>
                  <a:lnTo>
                    <a:pt x="603250" y="50800"/>
                  </a:lnTo>
                  <a:lnTo>
                    <a:pt x="641350" y="50800"/>
                  </a:lnTo>
                  <a:lnTo>
                    <a:pt x="666750" y="38100"/>
                  </a:lnTo>
                  <a:lnTo>
                    <a:pt x="641350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96861" y="1462277"/>
              <a:ext cx="2051685" cy="777240"/>
            </a:xfrm>
            <a:custGeom>
              <a:avLst/>
              <a:gdLst/>
              <a:ahLst/>
              <a:cxnLst/>
              <a:rect l="l" t="t" r="r" b="b"/>
              <a:pathLst>
                <a:path w="2051684" h="777239">
                  <a:moveTo>
                    <a:pt x="2051303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2051303" y="777239"/>
                  </a:lnTo>
                  <a:lnTo>
                    <a:pt x="2051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95337" y="1460753"/>
              <a:ext cx="2054860" cy="780415"/>
            </a:xfrm>
            <a:custGeom>
              <a:avLst/>
              <a:gdLst/>
              <a:ahLst/>
              <a:cxnLst/>
              <a:rect l="l" t="t" r="r" b="b"/>
              <a:pathLst>
                <a:path w="2054859" h="780414">
                  <a:moveTo>
                    <a:pt x="0" y="745363"/>
                  </a:moveTo>
                  <a:lnTo>
                    <a:pt x="0" y="780288"/>
                  </a:lnTo>
                  <a:lnTo>
                    <a:pt x="34925" y="780288"/>
                  </a:lnTo>
                  <a:lnTo>
                    <a:pt x="0" y="745363"/>
                  </a:lnTo>
                  <a:close/>
                </a:path>
                <a:path w="2054859" h="780414">
                  <a:moveTo>
                    <a:pt x="34925" y="0"/>
                  </a:moveTo>
                  <a:lnTo>
                    <a:pt x="0" y="34925"/>
                  </a:lnTo>
                  <a:lnTo>
                    <a:pt x="0" y="745363"/>
                  </a:lnTo>
                  <a:lnTo>
                    <a:pt x="34925" y="780288"/>
                  </a:lnTo>
                  <a:lnTo>
                    <a:pt x="34925" y="0"/>
                  </a:lnTo>
                  <a:close/>
                </a:path>
                <a:path w="2054859" h="780414">
                  <a:moveTo>
                    <a:pt x="2019427" y="745363"/>
                  </a:moveTo>
                  <a:lnTo>
                    <a:pt x="34925" y="745363"/>
                  </a:lnTo>
                  <a:lnTo>
                    <a:pt x="34925" y="780288"/>
                  </a:lnTo>
                  <a:lnTo>
                    <a:pt x="2019427" y="780288"/>
                  </a:lnTo>
                  <a:lnTo>
                    <a:pt x="2019427" y="745363"/>
                  </a:lnTo>
                  <a:close/>
                </a:path>
                <a:path w="2054859" h="780414">
                  <a:moveTo>
                    <a:pt x="2019427" y="0"/>
                  </a:moveTo>
                  <a:lnTo>
                    <a:pt x="2019427" y="780288"/>
                  </a:lnTo>
                  <a:lnTo>
                    <a:pt x="2054352" y="745363"/>
                  </a:lnTo>
                  <a:lnTo>
                    <a:pt x="2054352" y="34925"/>
                  </a:lnTo>
                  <a:lnTo>
                    <a:pt x="2019427" y="0"/>
                  </a:lnTo>
                  <a:close/>
                </a:path>
                <a:path w="2054859" h="780414">
                  <a:moveTo>
                    <a:pt x="2054352" y="745363"/>
                  </a:moveTo>
                  <a:lnTo>
                    <a:pt x="2019427" y="780288"/>
                  </a:lnTo>
                  <a:lnTo>
                    <a:pt x="2054352" y="780288"/>
                  </a:lnTo>
                  <a:lnTo>
                    <a:pt x="2054352" y="745363"/>
                  </a:lnTo>
                  <a:close/>
                </a:path>
                <a:path w="2054859" h="780414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054859" h="780414">
                  <a:moveTo>
                    <a:pt x="2019427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019427" y="34925"/>
                  </a:lnTo>
                  <a:lnTo>
                    <a:pt x="2019427" y="0"/>
                  </a:lnTo>
                  <a:close/>
                </a:path>
                <a:path w="2054859" h="780414">
                  <a:moveTo>
                    <a:pt x="2054352" y="0"/>
                  </a:moveTo>
                  <a:lnTo>
                    <a:pt x="2019427" y="0"/>
                  </a:lnTo>
                  <a:lnTo>
                    <a:pt x="2054352" y="34925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092188" y="1511249"/>
            <a:ext cx="1658620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80">
                <a:latin typeface="Arial"/>
                <a:cs typeface="Arial"/>
              </a:rPr>
              <a:t>Получение </a:t>
            </a:r>
            <a:r>
              <a:rPr dirty="0" sz="1400" spc="-110">
                <a:latin typeface="Arial"/>
                <a:cs typeface="Arial"/>
              </a:rPr>
              <a:t>от </a:t>
            </a:r>
            <a:r>
              <a:rPr dirty="0" sz="1400" spc="-60">
                <a:latin typeface="Arial"/>
                <a:cs typeface="Arial"/>
              </a:rPr>
              <a:t>жертвы  </a:t>
            </a:r>
            <a:r>
              <a:rPr dirty="0" sz="1400" spc="-80">
                <a:latin typeface="Arial"/>
                <a:cs typeface="Arial"/>
              </a:rPr>
              <a:t>конфиденциальных  </a:t>
            </a:r>
            <a:r>
              <a:rPr dirty="0" sz="1400" spc="-65">
                <a:latin typeface="Arial"/>
                <a:cs typeface="Arial"/>
              </a:rPr>
              <a:t>данных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49181" y="1468374"/>
            <a:ext cx="2719705" cy="780415"/>
            <a:chOff x="8949181" y="1468374"/>
            <a:chExt cx="2719705" cy="780415"/>
          </a:xfrm>
        </p:grpSpPr>
        <p:sp>
          <p:nvSpPr>
            <p:cNvPr id="17" name="object 17"/>
            <p:cNvSpPr/>
            <p:nvPr/>
          </p:nvSpPr>
          <p:spPr>
            <a:xfrm>
              <a:off x="8949181" y="1812798"/>
              <a:ext cx="666750" cy="76200"/>
            </a:xfrm>
            <a:custGeom>
              <a:avLst/>
              <a:gdLst/>
              <a:ahLst/>
              <a:cxnLst/>
              <a:rect l="l" t="t" r="r" b="b"/>
              <a:pathLst>
                <a:path w="666750" h="76200">
                  <a:moveTo>
                    <a:pt x="590550" y="0"/>
                  </a:moveTo>
                  <a:lnTo>
                    <a:pt x="590550" y="76200"/>
                  </a:lnTo>
                  <a:lnTo>
                    <a:pt x="641350" y="50800"/>
                  </a:lnTo>
                  <a:lnTo>
                    <a:pt x="603250" y="50800"/>
                  </a:lnTo>
                  <a:lnTo>
                    <a:pt x="603250" y="25400"/>
                  </a:lnTo>
                  <a:lnTo>
                    <a:pt x="641350" y="25400"/>
                  </a:lnTo>
                  <a:lnTo>
                    <a:pt x="590550" y="0"/>
                  </a:lnTo>
                  <a:close/>
                </a:path>
                <a:path w="666750" h="76200">
                  <a:moveTo>
                    <a:pt x="59055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90550" y="50800"/>
                  </a:lnTo>
                  <a:lnTo>
                    <a:pt x="590550" y="25400"/>
                  </a:lnTo>
                  <a:close/>
                </a:path>
                <a:path w="666750" h="76200">
                  <a:moveTo>
                    <a:pt x="641350" y="25400"/>
                  </a:moveTo>
                  <a:lnTo>
                    <a:pt x="603250" y="25400"/>
                  </a:lnTo>
                  <a:lnTo>
                    <a:pt x="603250" y="50800"/>
                  </a:lnTo>
                  <a:lnTo>
                    <a:pt x="641350" y="50800"/>
                  </a:lnTo>
                  <a:lnTo>
                    <a:pt x="666750" y="38100"/>
                  </a:lnTo>
                  <a:lnTo>
                    <a:pt x="641350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15677" y="1469898"/>
              <a:ext cx="2051685" cy="777240"/>
            </a:xfrm>
            <a:custGeom>
              <a:avLst/>
              <a:gdLst/>
              <a:ahLst/>
              <a:cxnLst/>
              <a:rect l="l" t="t" r="r" b="b"/>
              <a:pathLst>
                <a:path w="2051684" h="777239">
                  <a:moveTo>
                    <a:pt x="2051303" y="0"/>
                  </a:moveTo>
                  <a:lnTo>
                    <a:pt x="0" y="0"/>
                  </a:lnTo>
                  <a:lnTo>
                    <a:pt x="0" y="777239"/>
                  </a:lnTo>
                  <a:lnTo>
                    <a:pt x="2051303" y="777239"/>
                  </a:lnTo>
                  <a:lnTo>
                    <a:pt x="2051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614153" y="1468374"/>
              <a:ext cx="2054860" cy="780415"/>
            </a:xfrm>
            <a:custGeom>
              <a:avLst/>
              <a:gdLst/>
              <a:ahLst/>
              <a:cxnLst/>
              <a:rect l="l" t="t" r="r" b="b"/>
              <a:pathLst>
                <a:path w="2054859" h="780414">
                  <a:moveTo>
                    <a:pt x="0" y="745363"/>
                  </a:moveTo>
                  <a:lnTo>
                    <a:pt x="0" y="780288"/>
                  </a:lnTo>
                  <a:lnTo>
                    <a:pt x="34925" y="780288"/>
                  </a:lnTo>
                  <a:lnTo>
                    <a:pt x="0" y="745363"/>
                  </a:lnTo>
                  <a:close/>
                </a:path>
                <a:path w="2054859" h="780414">
                  <a:moveTo>
                    <a:pt x="34925" y="0"/>
                  </a:moveTo>
                  <a:lnTo>
                    <a:pt x="0" y="34925"/>
                  </a:lnTo>
                  <a:lnTo>
                    <a:pt x="0" y="745363"/>
                  </a:lnTo>
                  <a:lnTo>
                    <a:pt x="34925" y="780288"/>
                  </a:lnTo>
                  <a:lnTo>
                    <a:pt x="34925" y="0"/>
                  </a:lnTo>
                  <a:close/>
                </a:path>
                <a:path w="2054859" h="780414">
                  <a:moveTo>
                    <a:pt x="2019427" y="745363"/>
                  </a:moveTo>
                  <a:lnTo>
                    <a:pt x="34925" y="745363"/>
                  </a:lnTo>
                  <a:lnTo>
                    <a:pt x="34925" y="780288"/>
                  </a:lnTo>
                  <a:lnTo>
                    <a:pt x="2019427" y="780288"/>
                  </a:lnTo>
                  <a:lnTo>
                    <a:pt x="2019427" y="745363"/>
                  </a:lnTo>
                  <a:close/>
                </a:path>
                <a:path w="2054859" h="780414">
                  <a:moveTo>
                    <a:pt x="2019427" y="0"/>
                  </a:moveTo>
                  <a:lnTo>
                    <a:pt x="2019427" y="780288"/>
                  </a:lnTo>
                  <a:lnTo>
                    <a:pt x="2054352" y="745363"/>
                  </a:lnTo>
                  <a:lnTo>
                    <a:pt x="2054352" y="34925"/>
                  </a:lnTo>
                  <a:lnTo>
                    <a:pt x="2019427" y="0"/>
                  </a:lnTo>
                  <a:close/>
                </a:path>
                <a:path w="2054859" h="780414">
                  <a:moveTo>
                    <a:pt x="2054352" y="745363"/>
                  </a:moveTo>
                  <a:lnTo>
                    <a:pt x="2019427" y="780288"/>
                  </a:lnTo>
                  <a:lnTo>
                    <a:pt x="2054352" y="780288"/>
                  </a:lnTo>
                  <a:lnTo>
                    <a:pt x="2054352" y="745363"/>
                  </a:lnTo>
                  <a:close/>
                </a:path>
                <a:path w="2054859" h="780414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054859" h="780414">
                  <a:moveTo>
                    <a:pt x="2019427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019427" y="34925"/>
                  </a:lnTo>
                  <a:lnTo>
                    <a:pt x="2019427" y="0"/>
                  </a:lnTo>
                  <a:close/>
                </a:path>
                <a:path w="2054859" h="780414">
                  <a:moveTo>
                    <a:pt x="2054352" y="0"/>
                  </a:moveTo>
                  <a:lnTo>
                    <a:pt x="2019427" y="0"/>
                  </a:lnTo>
                  <a:lnTo>
                    <a:pt x="2054352" y="34925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821036" y="1496059"/>
            <a:ext cx="164211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75">
                <a:latin typeface="Arial"/>
                <a:cs typeface="Arial"/>
              </a:rPr>
              <a:t>Хищение</a:t>
            </a:r>
            <a:r>
              <a:rPr dirty="0" sz="1500" spc="-13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денежных  средств </a:t>
            </a:r>
            <a:r>
              <a:rPr dirty="0" sz="1500" spc="-55">
                <a:latin typeface="Arial"/>
                <a:cs typeface="Arial"/>
              </a:rPr>
              <a:t>со </a:t>
            </a:r>
            <a:r>
              <a:rPr dirty="0" sz="1500" spc="-70">
                <a:latin typeface="Arial"/>
                <a:cs typeface="Arial"/>
              </a:rPr>
              <a:t>счетов  </a:t>
            </a:r>
            <a:r>
              <a:rPr dirty="0" sz="1500" spc="-65">
                <a:latin typeface="Arial"/>
                <a:cs typeface="Arial"/>
              </a:rPr>
              <a:t>жертвы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08760" y="2548127"/>
            <a:ext cx="10157460" cy="1676400"/>
            <a:chOff x="1508760" y="2548127"/>
            <a:chExt cx="10157460" cy="1676400"/>
          </a:xfrm>
        </p:grpSpPr>
        <p:sp>
          <p:nvSpPr>
            <p:cNvPr id="22" name="object 22"/>
            <p:cNvSpPr/>
            <p:nvPr/>
          </p:nvSpPr>
          <p:spPr>
            <a:xfrm>
              <a:off x="1508760" y="2633471"/>
              <a:ext cx="2025395" cy="1591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54730" y="3266694"/>
              <a:ext cx="654050" cy="368935"/>
            </a:xfrm>
            <a:custGeom>
              <a:avLst/>
              <a:gdLst/>
              <a:ahLst/>
              <a:cxnLst/>
              <a:rect l="l" t="t" r="r" b="b"/>
              <a:pathLst>
                <a:path w="654050" h="368935">
                  <a:moveTo>
                    <a:pt x="469392" y="0"/>
                  </a:moveTo>
                  <a:lnTo>
                    <a:pt x="469392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469392" y="276605"/>
                  </a:lnTo>
                  <a:lnTo>
                    <a:pt x="469392" y="368807"/>
                  </a:lnTo>
                  <a:lnTo>
                    <a:pt x="653796" y="184403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554730" y="3266694"/>
              <a:ext cx="654050" cy="368935"/>
            </a:xfrm>
            <a:custGeom>
              <a:avLst/>
              <a:gdLst/>
              <a:ahLst/>
              <a:cxnLst/>
              <a:rect l="l" t="t" r="r" b="b"/>
              <a:pathLst>
                <a:path w="654050" h="368935">
                  <a:moveTo>
                    <a:pt x="469392" y="354361"/>
                  </a:moveTo>
                  <a:lnTo>
                    <a:pt x="469392" y="368807"/>
                  </a:lnTo>
                  <a:lnTo>
                    <a:pt x="479611" y="358588"/>
                  </a:lnTo>
                  <a:lnTo>
                    <a:pt x="469392" y="354361"/>
                  </a:lnTo>
                  <a:close/>
                </a:path>
                <a:path w="654050" h="368935">
                  <a:moveTo>
                    <a:pt x="504317" y="333882"/>
                  </a:moveTo>
                  <a:lnTo>
                    <a:pt x="479611" y="358588"/>
                  </a:lnTo>
                  <a:lnTo>
                    <a:pt x="504317" y="368807"/>
                  </a:lnTo>
                  <a:lnTo>
                    <a:pt x="504317" y="333882"/>
                  </a:lnTo>
                  <a:close/>
                </a:path>
                <a:path w="654050" h="368935">
                  <a:moveTo>
                    <a:pt x="504317" y="284606"/>
                  </a:moveTo>
                  <a:lnTo>
                    <a:pt x="469392" y="319531"/>
                  </a:lnTo>
                  <a:lnTo>
                    <a:pt x="469392" y="354361"/>
                  </a:lnTo>
                  <a:lnTo>
                    <a:pt x="479611" y="358588"/>
                  </a:lnTo>
                  <a:lnTo>
                    <a:pt x="504317" y="333882"/>
                  </a:lnTo>
                  <a:lnTo>
                    <a:pt x="504317" y="284606"/>
                  </a:lnTo>
                  <a:close/>
                </a:path>
                <a:path w="654050" h="368935">
                  <a:moveTo>
                    <a:pt x="469392" y="319531"/>
                  </a:moveTo>
                  <a:lnTo>
                    <a:pt x="444754" y="344169"/>
                  </a:lnTo>
                  <a:lnTo>
                    <a:pt x="469392" y="354361"/>
                  </a:lnTo>
                  <a:lnTo>
                    <a:pt x="469392" y="319531"/>
                  </a:lnTo>
                  <a:close/>
                </a:path>
                <a:path w="654050" h="368935">
                  <a:moveTo>
                    <a:pt x="604520" y="184403"/>
                  </a:moveTo>
                  <a:lnTo>
                    <a:pt x="504317" y="284606"/>
                  </a:lnTo>
                  <a:lnTo>
                    <a:pt x="504317" y="333882"/>
                  </a:lnTo>
                  <a:lnTo>
                    <a:pt x="629158" y="209041"/>
                  </a:lnTo>
                  <a:lnTo>
                    <a:pt x="604520" y="184403"/>
                  </a:lnTo>
                  <a:close/>
                </a:path>
                <a:path w="654050" h="368935">
                  <a:moveTo>
                    <a:pt x="504317" y="241680"/>
                  </a:moveTo>
                  <a:lnTo>
                    <a:pt x="34925" y="241680"/>
                  </a:lnTo>
                  <a:lnTo>
                    <a:pt x="34925" y="276605"/>
                  </a:lnTo>
                  <a:lnTo>
                    <a:pt x="469392" y="276605"/>
                  </a:lnTo>
                  <a:lnTo>
                    <a:pt x="469392" y="319531"/>
                  </a:lnTo>
                  <a:lnTo>
                    <a:pt x="504317" y="284606"/>
                  </a:lnTo>
                  <a:lnTo>
                    <a:pt x="504317" y="241680"/>
                  </a:lnTo>
                  <a:close/>
                </a:path>
                <a:path w="654050" h="368935">
                  <a:moveTo>
                    <a:pt x="0" y="241680"/>
                  </a:moveTo>
                  <a:lnTo>
                    <a:pt x="0" y="276605"/>
                  </a:lnTo>
                  <a:lnTo>
                    <a:pt x="34925" y="276605"/>
                  </a:lnTo>
                  <a:lnTo>
                    <a:pt x="0" y="241680"/>
                  </a:lnTo>
                  <a:close/>
                </a:path>
                <a:path w="654050" h="368935">
                  <a:moveTo>
                    <a:pt x="34925" y="92201"/>
                  </a:moveTo>
                  <a:lnTo>
                    <a:pt x="0" y="127126"/>
                  </a:lnTo>
                  <a:lnTo>
                    <a:pt x="0" y="241680"/>
                  </a:lnTo>
                  <a:lnTo>
                    <a:pt x="34925" y="276605"/>
                  </a:lnTo>
                  <a:lnTo>
                    <a:pt x="34925" y="92201"/>
                  </a:lnTo>
                  <a:close/>
                </a:path>
                <a:path w="654050" h="368935">
                  <a:moveTo>
                    <a:pt x="629158" y="159765"/>
                  </a:moveTo>
                  <a:lnTo>
                    <a:pt x="604520" y="184403"/>
                  </a:lnTo>
                  <a:lnTo>
                    <a:pt x="629158" y="209041"/>
                  </a:lnTo>
                  <a:lnTo>
                    <a:pt x="629158" y="159765"/>
                  </a:lnTo>
                  <a:close/>
                </a:path>
                <a:path w="654050" h="368935">
                  <a:moveTo>
                    <a:pt x="629158" y="159765"/>
                  </a:moveTo>
                  <a:lnTo>
                    <a:pt x="629158" y="209041"/>
                  </a:lnTo>
                  <a:lnTo>
                    <a:pt x="653796" y="184403"/>
                  </a:lnTo>
                  <a:lnTo>
                    <a:pt x="629158" y="159765"/>
                  </a:lnTo>
                  <a:close/>
                </a:path>
                <a:path w="654050" h="368935">
                  <a:moveTo>
                    <a:pt x="504317" y="34925"/>
                  </a:moveTo>
                  <a:lnTo>
                    <a:pt x="504317" y="84200"/>
                  </a:lnTo>
                  <a:lnTo>
                    <a:pt x="604520" y="184403"/>
                  </a:lnTo>
                  <a:lnTo>
                    <a:pt x="629158" y="159765"/>
                  </a:lnTo>
                  <a:lnTo>
                    <a:pt x="504317" y="34925"/>
                  </a:lnTo>
                  <a:close/>
                </a:path>
                <a:path w="654050" h="368935">
                  <a:moveTo>
                    <a:pt x="34925" y="92201"/>
                  </a:moveTo>
                  <a:lnTo>
                    <a:pt x="0" y="92201"/>
                  </a:lnTo>
                  <a:lnTo>
                    <a:pt x="0" y="127126"/>
                  </a:lnTo>
                  <a:lnTo>
                    <a:pt x="34925" y="92201"/>
                  </a:lnTo>
                  <a:close/>
                </a:path>
                <a:path w="654050" h="368935">
                  <a:moveTo>
                    <a:pt x="469392" y="49275"/>
                  </a:moveTo>
                  <a:lnTo>
                    <a:pt x="469392" y="92201"/>
                  </a:lnTo>
                  <a:lnTo>
                    <a:pt x="34925" y="92201"/>
                  </a:lnTo>
                  <a:lnTo>
                    <a:pt x="34925" y="127126"/>
                  </a:lnTo>
                  <a:lnTo>
                    <a:pt x="504317" y="127126"/>
                  </a:lnTo>
                  <a:lnTo>
                    <a:pt x="504317" y="84200"/>
                  </a:lnTo>
                  <a:lnTo>
                    <a:pt x="469392" y="49275"/>
                  </a:lnTo>
                  <a:close/>
                </a:path>
                <a:path w="654050" h="368935">
                  <a:moveTo>
                    <a:pt x="479611" y="10219"/>
                  </a:moveTo>
                  <a:lnTo>
                    <a:pt x="469392" y="14446"/>
                  </a:lnTo>
                  <a:lnTo>
                    <a:pt x="469392" y="49275"/>
                  </a:lnTo>
                  <a:lnTo>
                    <a:pt x="504317" y="84200"/>
                  </a:lnTo>
                  <a:lnTo>
                    <a:pt x="504317" y="34925"/>
                  </a:lnTo>
                  <a:lnTo>
                    <a:pt x="479611" y="10219"/>
                  </a:lnTo>
                  <a:close/>
                </a:path>
                <a:path w="654050" h="368935">
                  <a:moveTo>
                    <a:pt x="469392" y="14446"/>
                  </a:moveTo>
                  <a:lnTo>
                    <a:pt x="444754" y="24637"/>
                  </a:lnTo>
                  <a:lnTo>
                    <a:pt x="469392" y="49275"/>
                  </a:lnTo>
                  <a:lnTo>
                    <a:pt x="469392" y="14446"/>
                  </a:lnTo>
                  <a:close/>
                </a:path>
                <a:path w="654050" h="368935">
                  <a:moveTo>
                    <a:pt x="504317" y="0"/>
                  </a:moveTo>
                  <a:lnTo>
                    <a:pt x="479611" y="10219"/>
                  </a:lnTo>
                  <a:lnTo>
                    <a:pt x="504317" y="34925"/>
                  </a:lnTo>
                  <a:lnTo>
                    <a:pt x="504317" y="0"/>
                  </a:lnTo>
                  <a:close/>
                </a:path>
                <a:path w="654050" h="368935">
                  <a:moveTo>
                    <a:pt x="469392" y="0"/>
                  </a:moveTo>
                  <a:lnTo>
                    <a:pt x="469392" y="14446"/>
                  </a:lnTo>
                  <a:lnTo>
                    <a:pt x="479611" y="10219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04716" y="2612135"/>
              <a:ext cx="2049780" cy="1612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272022" y="3184397"/>
              <a:ext cx="655320" cy="368935"/>
            </a:xfrm>
            <a:custGeom>
              <a:avLst/>
              <a:gdLst/>
              <a:ahLst/>
              <a:cxnLst/>
              <a:rect l="l" t="t" r="r" b="b"/>
              <a:pathLst>
                <a:path w="655320" h="368935">
                  <a:moveTo>
                    <a:pt x="470916" y="0"/>
                  </a:moveTo>
                  <a:lnTo>
                    <a:pt x="470916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470916" y="276605"/>
                  </a:lnTo>
                  <a:lnTo>
                    <a:pt x="470916" y="368807"/>
                  </a:lnTo>
                  <a:lnTo>
                    <a:pt x="655320" y="184403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72022" y="3184397"/>
              <a:ext cx="655320" cy="368935"/>
            </a:xfrm>
            <a:custGeom>
              <a:avLst/>
              <a:gdLst/>
              <a:ahLst/>
              <a:cxnLst/>
              <a:rect l="l" t="t" r="r" b="b"/>
              <a:pathLst>
                <a:path w="655320" h="368935">
                  <a:moveTo>
                    <a:pt x="470916" y="354361"/>
                  </a:moveTo>
                  <a:lnTo>
                    <a:pt x="470916" y="368807"/>
                  </a:lnTo>
                  <a:lnTo>
                    <a:pt x="481135" y="358588"/>
                  </a:lnTo>
                  <a:lnTo>
                    <a:pt x="470916" y="354361"/>
                  </a:lnTo>
                  <a:close/>
                </a:path>
                <a:path w="655320" h="368935">
                  <a:moveTo>
                    <a:pt x="505841" y="333882"/>
                  </a:moveTo>
                  <a:lnTo>
                    <a:pt x="481135" y="358588"/>
                  </a:lnTo>
                  <a:lnTo>
                    <a:pt x="505841" y="368807"/>
                  </a:lnTo>
                  <a:lnTo>
                    <a:pt x="505841" y="333882"/>
                  </a:lnTo>
                  <a:close/>
                </a:path>
                <a:path w="655320" h="368935">
                  <a:moveTo>
                    <a:pt x="505841" y="284606"/>
                  </a:moveTo>
                  <a:lnTo>
                    <a:pt x="470916" y="319531"/>
                  </a:lnTo>
                  <a:lnTo>
                    <a:pt x="470916" y="354361"/>
                  </a:lnTo>
                  <a:lnTo>
                    <a:pt x="481135" y="358588"/>
                  </a:lnTo>
                  <a:lnTo>
                    <a:pt x="505841" y="333882"/>
                  </a:lnTo>
                  <a:lnTo>
                    <a:pt x="505841" y="284606"/>
                  </a:lnTo>
                  <a:close/>
                </a:path>
                <a:path w="655320" h="368935">
                  <a:moveTo>
                    <a:pt x="470916" y="319531"/>
                  </a:moveTo>
                  <a:lnTo>
                    <a:pt x="446277" y="344169"/>
                  </a:lnTo>
                  <a:lnTo>
                    <a:pt x="470916" y="354361"/>
                  </a:lnTo>
                  <a:lnTo>
                    <a:pt x="470916" y="319531"/>
                  </a:lnTo>
                  <a:close/>
                </a:path>
                <a:path w="655320" h="368935">
                  <a:moveTo>
                    <a:pt x="606043" y="184403"/>
                  </a:moveTo>
                  <a:lnTo>
                    <a:pt x="505841" y="284606"/>
                  </a:lnTo>
                  <a:lnTo>
                    <a:pt x="505841" y="333882"/>
                  </a:lnTo>
                  <a:lnTo>
                    <a:pt x="630681" y="209042"/>
                  </a:lnTo>
                  <a:lnTo>
                    <a:pt x="606043" y="184403"/>
                  </a:lnTo>
                  <a:close/>
                </a:path>
                <a:path w="655320" h="368935">
                  <a:moveTo>
                    <a:pt x="505841" y="241680"/>
                  </a:moveTo>
                  <a:lnTo>
                    <a:pt x="34925" y="241680"/>
                  </a:lnTo>
                  <a:lnTo>
                    <a:pt x="34925" y="276605"/>
                  </a:lnTo>
                  <a:lnTo>
                    <a:pt x="470916" y="276605"/>
                  </a:lnTo>
                  <a:lnTo>
                    <a:pt x="470916" y="319531"/>
                  </a:lnTo>
                  <a:lnTo>
                    <a:pt x="505841" y="284606"/>
                  </a:lnTo>
                  <a:lnTo>
                    <a:pt x="505841" y="241680"/>
                  </a:lnTo>
                  <a:close/>
                </a:path>
                <a:path w="655320" h="368935">
                  <a:moveTo>
                    <a:pt x="0" y="241680"/>
                  </a:moveTo>
                  <a:lnTo>
                    <a:pt x="0" y="276605"/>
                  </a:lnTo>
                  <a:lnTo>
                    <a:pt x="34925" y="276605"/>
                  </a:lnTo>
                  <a:lnTo>
                    <a:pt x="0" y="241680"/>
                  </a:lnTo>
                  <a:close/>
                </a:path>
                <a:path w="655320" h="368935">
                  <a:moveTo>
                    <a:pt x="34925" y="92201"/>
                  </a:moveTo>
                  <a:lnTo>
                    <a:pt x="0" y="127126"/>
                  </a:lnTo>
                  <a:lnTo>
                    <a:pt x="0" y="241680"/>
                  </a:lnTo>
                  <a:lnTo>
                    <a:pt x="34925" y="276605"/>
                  </a:lnTo>
                  <a:lnTo>
                    <a:pt x="34925" y="92201"/>
                  </a:lnTo>
                  <a:close/>
                </a:path>
                <a:path w="655320" h="368935">
                  <a:moveTo>
                    <a:pt x="630681" y="159765"/>
                  </a:moveTo>
                  <a:lnTo>
                    <a:pt x="606043" y="184403"/>
                  </a:lnTo>
                  <a:lnTo>
                    <a:pt x="630681" y="209042"/>
                  </a:lnTo>
                  <a:lnTo>
                    <a:pt x="630681" y="159765"/>
                  </a:lnTo>
                  <a:close/>
                </a:path>
                <a:path w="655320" h="368935">
                  <a:moveTo>
                    <a:pt x="630681" y="159765"/>
                  </a:moveTo>
                  <a:lnTo>
                    <a:pt x="630681" y="209042"/>
                  </a:lnTo>
                  <a:lnTo>
                    <a:pt x="655320" y="184403"/>
                  </a:lnTo>
                  <a:lnTo>
                    <a:pt x="630681" y="159765"/>
                  </a:lnTo>
                  <a:close/>
                </a:path>
                <a:path w="655320" h="368935">
                  <a:moveTo>
                    <a:pt x="505841" y="34925"/>
                  </a:moveTo>
                  <a:lnTo>
                    <a:pt x="505841" y="84201"/>
                  </a:lnTo>
                  <a:lnTo>
                    <a:pt x="606043" y="184403"/>
                  </a:lnTo>
                  <a:lnTo>
                    <a:pt x="630681" y="159765"/>
                  </a:lnTo>
                  <a:lnTo>
                    <a:pt x="505841" y="34925"/>
                  </a:lnTo>
                  <a:close/>
                </a:path>
                <a:path w="655320" h="368935">
                  <a:moveTo>
                    <a:pt x="34925" y="92201"/>
                  </a:moveTo>
                  <a:lnTo>
                    <a:pt x="0" y="92201"/>
                  </a:lnTo>
                  <a:lnTo>
                    <a:pt x="0" y="127126"/>
                  </a:lnTo>
                  <a:lnTo>
                    <a:pt x="34925" y="92201"/>
                  </a:lnTo>
                  <a:close/>
                </a:path>
                <a:path w="655320" h="368935">
                  <a:moveTo>
                    <a:pt x="470916" y="49276"/>
                  </a:moveTo>
                  <a:lnTo>
                    <a:pt x="470916" y="92201"/>
                  </a:lnTo>
                  <a:lnTo>
                    <a:pt x="34925" y="92201"/>
                  </a:lnTo>
                  <a:lnTo>
                    <a:pt x="34925" y="127126"/>
                  </a:lnTo>
                  <a:lnTo>
                    <a:pt x="505841" y="127126"/>
                  </a:lnTo>
                  <a:lnTo>
                    <a:pt x="505841" y="84201"/>
                  </a:lnTo>
                  <a:lnTo>
                    <a:pt x="470916" y="49276"/>
                  </a:lnTo>
                  <a:close/>
                </a:path>
                <a:path w="655320" h="368935">
                  <a:moveTo>
                    <a:pt x="481135" y="10219"/>
                  </a:moveTo>
                  <a:lnTo>
                    <a:pt x="470916" y="14446"/>
                  </a:lnTo>
                  <a:lnTo>
                    <a:pt x="470916" y="49276"/>
                  </a:lnTo>
                  <a:lnTo>
                    <a:pt x="505841" y="84201"/>
                  </a:lnTo>
                  <a:lnTo>
                    <a:pt x="505841" y="34925"/>
                  </a:lnTo>
                  <a:lnTo>
                    <a:pt x="481135" y="10219"/>
                  </a:lnTo>
                  <a:close/>
                </a:path>
                <a:path w="655320" h="368935">
                  <a:moveTo>
                    <a:pt x="470916" y="14446"/>
                  </a:moveTo>
                  <a:lnTo>
                    <a:pt x="446277" y="24637"/>
                  </a:lnTo>
                  <a:lnTo>
                    <a:pt x="470916" y="49276"/>
                  </a:lnTo>
                  <a:lnTo>
                    <a:pt x="470916" y="14446"/>
                  </a:lnTo>
                  <a:close/>
                </a:path>
                <a:path w="655320" h="368935">
                  <a:moveTo>
                    <a:pt x="505841" y="0"/>
                  </a:moveTo>
                  <a:lnTo>
                    <a:pt x="481135" y="10219"/>
                  </a:lnTo>
                  <a:lnTo>
                    <a:pt x="505841" y="34925"/>
                  </a:lnTo>
                  <a:lnTo>
                    <a:pt x="505841" y="0"/>
                  </a:lnTo>
                  <a:close/>
                </a:path>
                <a:path w="655320" h="368935">
                  <a:moveTo>
                    <a:pt x="470916" y="0"/>
                  </a:moveTo>
                  <a:lnTo>
                    <a:pt x="470916" y="14446"/>
                  </a:lnTo>
                  <a:lnTo>
                    <a:pt x="481135" y="10219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920483" y="2577083"/>
              <a:ext cx="2040635" cy="1612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87790" y="3123437"/>
              <a:ext cx="654050" cy="370840"/>
            </a:xfrm>
            <a:custGeom>
              <a:avLst/>
              <a:gdLst/>
              <a:ahLst/>
              <a:cxnLst/>
              <a:rect l="l" t="t" r="r" b="b"/>
              <a:pathLst>
                <a:path w="654050" h="370839">
                  <a:moveTo>
                    <a:pt x="468629" y="0"/>
                  </a:moveTo>
                  <a:lnTo>
                    <a:pt x="468629" y="92583"/>
                  </a:lnTo>
                  <a:lnTo>
                    <a:pt x="0" y="92583"/>
                  </a:lnTo>
                  <a:lnTo>
                    <a:pt x="0" y="277749"/>
                  </a:lnTo>
                  <a:lnTo>
                    <a:pt x="468629" y="277749"/>
                  </a:lnTo>
                  <a:lnTo>
                    <a:pt x="468629" y="370332"/>
                  </a:lnTo>
                  <a:lnTo>
                    <a:pt x="653795" y="185165"/>
                  </a:lnTo>
                  <a:lnTo>
                    <a:pt x="468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87790" y="3123437"/>
              <a:ext cx="654050" cy="370840"/>
            </a:xfrm>
            <a:custGeom>
              <a:avLst/>
              <a:gdLst/>
              <a:ahLst/>
              <a:cxnLst/>
              <a:rect l="l" t="t" r="r" b="b"/>
              <a:pathLst>
                <a:path w="654050" h="370839">
                  <a:moveTo>
                    <a:pt x="468629" y="355885"/>
                  </a:moveTo>
                  <a:lnTo>
                    <a:pt x="468629" y="370332"/>
                  </a:lnTo>
                  <a:lnTo>
                    <a:pt x="478849" y="360112"/>
                  </a:lnTo>
                  <a:lnTo>
                    <a:pt x="468629" y="355885"/>
                  </a:lnTo>
                  <a:close/>
                </a:path>
                <a:path w="654050" h="370839">
                  <a:moveTo>
                    <a:pt x="503554" y="335407"/>
                  </a:moveTo>
                  <a:lnTo>
                    <a:pt x="478849" y="360112"/>
                  </a:lnTo>
                  <a:lnTo>
                    <a:pt x="503554" y="370332"/>
                  </a:lnTo>
                  <a:lnTo>
                    <a:pt x="503554" y="335407"/>
                  </a:lnTo>
                  <a:close/>
                </a:path>
                <a:path w="654050" h="370839">
                  <a:moveTo>
                    <a:pt x="503554" y="286130"/>
                  </a:moveTo>
                  <a:lnTo>
                    <a:pt x="468629" y="321055"/>
                  </a:lnTo>
                  <a:lnTo>
                    <a:pt x="468629" y="355885"/>
                  </a:lnTo>
                  <a:lnTo>
                    <a:pt x="478849" y="360112"/>
                  </a:lnTo>
                  <a:lnTo>
                    <a:pt x="503554" y="335407"/>
                  </a:lnTo>
                  <a:lnTo>
                    <a:pt x="503554" y="286130"/>
                  </a:lnTo>
                  <a:close/>
                </a:path>
                <a:path w="654050" h="370839">
                  <a:moveTo>
                    <a:pt x="468629" y="321055"/>
                  </a:moveTo>
                  <a:lnTo>
                    <a:pt x="443991" y="345694"/>
                  </a:lnTo>
                  <a:lnTo>
                    <a:pt x="468629" y="355885"/>
                  </a:lnTo>
                  <a:lnTo>
                    <a:pt x="468629" y="321055"/>
                  </a:lnTo>
                  <a:close/>
                </a:path>
                <a:path w="654050" h="370839">
                  <a:moveTo>
                    <a:pt x="604519" y="185165"/>
                  </a:moveTo>
                  <a:lnTo>
                    <a:pt x="503554" y="286130"/>
                  </a:lnTo>
                  <a:lnTo>
                    <a:pt x="503554" y="335407"/>
                  </a:lnTo>
                  <a:lnTo>
                    <a:pt x="629157" y="209803"/>
                  </a:lnTo>
                  <a:lnTo>
                    <a:pt x="604519" y="185165"/>
                  </a:lnTo>
                  <a:close/>
                </a:path>
                <a:path w="654050" h="370839">
                  <a:moveTo>
                    <a:pt x="503554" y="242824"/>
                  </a:moveTo>
                  <a:lnTo>
                    <a:pt x="34925" y="242824"/>
                  </a:lnTo>
                  <a:lnTo>
                    <a:pt x="34925" y="277749"/>
                  </a:lnTo>
                  <a:lnTo>
                    <a:pt x="468629" y="277749"/>
                  </a:lnTo>
                  <a:lnTo>
                    <a:pt x="468629" y="321055"/>
                  </a:lnTo>
                  <a:lnTo>
                    <a:pt x="503554" y="286130"/>
                  </a:lnTo>
                  <a:lnTo>
                    <a:pt x="503554" y="242824"/>
                  </a:lnTo>
                  <a:close/>
                </a:path>
                <a:path w="654050" h="370839">
                  <a:moveTo>
                    <a:pt x="0" y="242824"/>
                  </a:moveTo>
                  <a:lnTo>
                    <a:pt x="0" y="277749"/>
                  </a:lnTo>
                  <a:lnTo>
                    <a:pt x="34925" y="277749"/>
                  </a:lnTo>
                  <a:lnTo>
                    <a:pt x="0" y="242824"/>
                  </a:lnTo>
                  <a:close/>
                </a:path>
                <a:path w="654050" h="370839">
                  <a:moveTo>
                    <a:pt x="34925" y="92583"/>
                  </a:moveTo>
                  <a:lnTo>
                    <a:pt x="0" y="127508"/>
                  </a:lnTo>
                  <a:lnTo>
                    <a:pt x="0" y="242824"/>
                  </a:lnTo>
                  <a:lnTo>
                    <a:pt x="34925" y="277749"/>
                  </a:lnTo>
                  <a:lnTo>
                    <a:pt x="34925" y="92583"/>
                  </a:lnTo>
                  <a:close/>
                </a:path>
                <a:path w="654050" h="370839">
                  <a:moveTo>
                    <a:pt x="629157" y="160528"/>
                  </a:moveTo>
                  <a:lnTo>
                    <a:pt x="604519" y="185165"/>
                  </a:lnTo>
                  <a:lnTo>
                    <a:pt x="629157" y="209803"/>
                  </a:lnTo>
                  <a:lnTo>
                    <a:pt x="629157" y="160528"/>
                  </a:lnTo>
                  <a:close/>
                </a:path>
                <a:path w="654050" h="370839">
                  <a:moveTo>
                    <a:pt x="629157" y="160528"/>
                  </a:moveTo>
                  <a:lnTo>
                    <a:pt x="629157" y="209803"/>
                  </a:lnTo>
                  <a:lnTo>
                    <a:pt x="653795" y="185165"/>
                  </a:lnTo>
                  <a:lnTo>
                    <a:pt x="629157" y="160528"/>
                  </a:lnTo>
                  <a:close/>
                </a:path>
                <a:path w="654050" h="370839">
                  <a:moveTo>
                    <a:pt x="503554" y="34925"/>
                  </a:moveTo>
                  <a:lnTo>
                    <a:pt x="503554" y="84201"/>
                  </a:lnTo>
                  <a:lnTo>
                    <a:pt x="604519" y="185165"/>
                  </a:lnTo>
                  <a:lnTo>
                    <a:pt x="629157" y="160528"/>
                  </a:lnTo>
                  <a:lnTo>
                    <a:pt x="503554" y="34925"/>
                  </a:lnTo>
                  <a:close/>
                </a:path>
                <a:path w="654050" h="370839">
                  <a:moveTo>
                    <a:pt x="34925" y="92583"/>
                  </a:moveTo>
                  <a:lnTo>
                    <a:pt x="0" y="92583"/>
                  </a:lnTo>
                  <a:lnTo>
                    <a:pt x="0" y="127508"/>
                  </a:lnTo>
                  <a:lnTo>
                    <a:pt x="34925" y="92583"/>
                  </a:lnTo>
                  <a:close/>
                </a:path>
                <a:path w="654050" h="370839">
                  <a:moveTo>
                    <a:pt x="468629" y="49276"/>
                  </a:moveTo>
                  <a:lnTo>
                    <a:pt x="468629" y="92583"/>
                  </a:lnTo>
                  <a:lnTo>
                    <a:pt x="34925" y="92583"/>
                  </a:lnTo>
                  <a:lnTo>
                    <a:pt x="34925" y="127508"/>
                  </a:lnTo>
                  <a:lnTo>
                    <a:pt x="503554" y="127508"/>
                  </a:lnTo>
                  <a:lnTo>
                    <a:pt x="503554" y="84201"/>
                  </a:lnTo>
                  <a:lnTo>
                    <a:pt x="468629" y="49276"/>
                  </a:lnTo>
                  <a:close/>
                </a:path>
                <a:path w="654050" h="370839">
                  <a:moveTo>
                    <a:pt x="478849" y="10219"/>
                  </a:moveTo>
                  <a:lnTo>
                    <a:pt x="468629" y="14446"/>
                  </a:lnTo>
                  <a:lnTo>
                    <a:pt x="468629" y="49276"/>
                  </a:lnTo>
                  <a:lnTo>
                    <a:pt x="503554" y="84201"/>
                  </a:lnTo>
                  <a:lnTo>
                    <a:pt x="503554" y="34925"/>
                  </a:lnTo>
                  <a:lnTo>
                    <a:pt x="478849" y="10219"/>
                  </a:lnTo>
                  <a:close/>
                </a:path>
                <a:path w="654050" h="370839">
                  <a:moveTo>
                    <a:pt x="468629" y="14446"/>
                  </a:moveTo>
                  <a:lnTo>
                    <a:pt x="443991" y="24637"/>
                  </a:lnTo>
                  <a:lnTo>
                    <a:pt x="468629" y="49276"/>
                  </a:lnTo>
                  <a:lnTo>
                    <a:pt x="468629" y="14446"/>
                  </a:lnTo>
                  <a:close/>
                </a:path>
                <a:path w="654050" h="370839">
                  <a:moveTo>
                    <a:pt x="503554" y="0"/>
                  </a:moveTo>
                  <a:lnTo>
                    <a:pt x="478849" y="10219"/>
                  </a:lnTo>
                  <a:lnTo>
                    <a:pt x="503554" y="34925"/>
                  </a:lnTo>
                  <a:lnTo>
                    <a:pt x="503554" y="0"/>
                  </a:lnTo>
                  <a:close/>
                </a:path>
                <a:path w="654050" h="370839">
                  <a:moveTo>
                    <a:pt x="468629" y="0"/>
                  </a:moveTo>
                  <a:lnTo>
                    <a:pt x="468629" y="14446"/>
                  </a:lnTo>
                  <a:lnTo>
                    <a:pt x="478849" y="10219"/>
                  </a:lnTo>
                  <a:lnTo>
                    <a:pt x="468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640824" y="2548127"/>
              <a:ext cx="2025396" cy="16398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330833" y="4602226"/>
            <a:ext cx="99929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Вишинг </a:t>
            </a:r>
            <a:r>
              <a:rPr dirty="0" sz="2400" spc="-120">
                <a:latin typeface="Arial"/>
                <a:cs typeface="Arial"/>
              </a:rPr>
              <a:t>(англ. </a:t>
            </a:r>
            <a:r>
              <a:rPr dirty="0" sz="2400" spc="-65">
                <a:latin typeface="Arial"/>
                <a:cs typeface="Arial"/>
              </a:rPr>
              <a:t>vishing </a:t>
            </a:r>
            <a:r>
              <a:rPr dirty="0" sz="2400" spc="70">
                <a:latin typeface="Arial"/>
                <a:cs typeface="Arial"/>
              </a:rPr>
              <a:t>– </a:t>
            </a:r>
            <a:r>
              <a:rPr dirty="0" sz="2400" spc="-80">
                <a:latin typeface="Arial"/>
                <a:cs typeface="Arial"/>
              </a:rPr>
              <a:t>voice </a:t>
            </a:r>
            <a:r>
              <a:rPr dirty="0" sz="2400" spc="5">
                <a:latin typeface="Arial"/>
                <a:cs typeface="Arial"/>
              </a:rPr>
              <a:t>+ </a:t>
            </a:r>
            <a:r>
              <a:rPr dirty="0" sz="2400" spc="-60">
                <a:latin typeface="Arial"/>
                <a:cs typeface="Arial"/>
              </a:rPr>
              <a:t>phishing) </a:t>
            </a:r>
            <a:r>
              <a:rPr dirty="0" sz="2400" spc="70">
                <a:latin typeface="Arial"/>
                <a:cs typeface="Arial"/>
              </a:rPr>
              <a:t>– </a:t>
            </a:r>
            <a:r>
              <a:rPr dirty="0" sz="2400" spc="-165">
                <a:latin typeface="Arial"/>
                <a:cs typeface="Arial"/>
              </a:rPr>
              <a:t>это </a:t>
            </a:r>
            <a:r>
              <a:rPr dirty="0" sz="2400" spc="-130">
                <a:latin typeface="Arial"/>
                <a:cs typeface="Arial"/>
              </a:rPr>
              <a:t>устная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разновидность</a:t>
            </a:r>
            <a:endParaRPr sz="2400">
              <a:latin typeface="Arial"/>
              <a:cs typeface="Arial"/>
            </a:endParaRPr>
          </a:p>
          <a:p>
            <a:pPr algn="ctr" marL="12065" marR="5080" indent="4445">
              <a:lnSpc>
                <a:spcPct val="100000"/>
              </a:lnSpc>
            </a:pPr>
            <a:r>
              <a:rPr dirty="0" sz="2400" spc="-114">
                <a:latin typeface="Arial"/>
                <a:cs typeface="Arial"/>
              </a:rPr>
              <a:t>фишинга. Злоумышленники </a:t>
            </a:r>
            <a:r>
              <a:rPr dirty="0" sz="2400" spc="-130">
                <a:latin typeface="Arial"/>
                <a:cs typeface="Arial"/>
              </a:rPr>
              <a:t>представляются </a:t>
            </a:r>
            <a:r>
              <a:rPr dirty="0" sz="2400" spc="-105">
                <a:latin typeface="Arial"/>
                <a:cs typeface="Arial"/>
              </a:rPr>
              <a:t>сотрудниками </a:t>
            </a:r>
            <a:r>
              <a:rPr dirty="0" sz="2400" spc="-45">
                <a:latin typeface="Arial"/>
                <a:cs typeface="Arial"/>
              </a:rPr>
              <a:t>банков </a:t>
            </a:r>
            <a:r>
              <a:rPr dirty="0" sz="2400" spc="-65">
                <a:latin typeface="Arial"/>
                <a:cs typeface="Arial"/>
              </a:rPr>
              <a:t>и </a:t>
            </a:r>
            <a:r>
              <a:rPr dirty="0" sz="2400" spc="-130">
                <a:latin typeface="Arial"/>
                <a:cs typeface="Arial"/>
              </a:rPr>
              <a:t>под  </a:t>
            </a:r>
            <a:r>
              <a:rPr dirty="0" sz="2400" spc="-90">
                <a:latin typeface="Arial"/>
                <a:cs typeface="Arial"/>
              </a:rPr>
              <a:t>различными </a:t>
            </a:r>
            <a:r>
              <a:rPr dirty="0" sz="2400" spc="-105">
                <a:latin typeface="Arial"/>
                <a:cs typeface="Arial"/>
              </a:rPr>
              <a:t>предлогами </a:t>
            </a:r>
            <a:r>
              <a:rPr dirty="0" sz="2400" spc="-110">
                <a:latin typeface="Arial"/>
                <a:cs typeface="Arial"/>
              </a:rPr>
              <a:t>просят </a:t>
            </a:r>
            <a:r>
              <a:rPr dirty="0" sz="2400" spc="-125">
                <a:latin typeface="Arial"/>
                <a:cs typeface="Arial"/>
              </a:rPr>
              <a:t>предоставить </a:t>
            </a:r>
            <a:r>
              <a:rPr dirty="0" sz="2400" spc="-95">
                <a:latin typeface="Arial"/>
                <a:cs typeface="Arial"/>
              </a:rPr>
              <a:t>паспортные </a:t>
            </a:r>
            <a:r>
              <a:rPr dirty="0" sz="2400" spc="-100">
                <a:latin typeface="Arial"/>
                <a:cs typeface="Arial"/>
              </a:rPr>
              <a:t>данные, </a:t>
            </a:r>
            <a:r>
              <a:rPr dirty="0" sz="2400" spc="-70">
                <a:latin typeface="Arial"/>
                <a:cs typeface="Arial"/>
              </a:rPr>
              <a:t>а </a:t>
            </a:r>
            <a:r>
              <a:rPr dirty="0" sz="2400" spc="-85">
                <a:latin typeface="Arial"/>
                <a:cs typeface="Arial"/>
              </a:rPr>
              <a:t>также  </a:t>
            </a:r>
            <a:r>
              <a:rPr dirty="0" sz="2400" spc="-75">
                <a:latin typeface="Arial"/>
                <a:cs typeface="Arial"/>
              </a:rPr>
              <a:t>реквизиты </a:t>
            </a:r>
            <a:r>
              <a:rPr dirty="0" sz="2400" spc="-50">
                <a:latin typeface="Arial"/>
                <a:cs typeface="Arial"/>
              </a:rPr>
              <a:t>банковских </a:t>
            </a:r>
            <a:r>
              <a:rPr dirty="0" sz="2400" spc="-145">
                <a:latin typeface="Arial"/>
                <a:cs typeface="Arial"/>
              </a:rPr>
              <a:t>платежных </a:t>
            </a:r>
            <a:r>
              <a:rPr dirty="0" sz="2400" spc="-65">
                <a:latin typeface="Arial"/>
                <a:cs typeface="Arial"/>
              </a:rPr>
              <a:t>карточек и </a:t>
            </a:r>
            <a:r>
              <a:rPr dirty="0" sz="2400" spc="-85">
                <a:latin typeface="Arial"/>
                <a:cs typeface="Arial"/>
              </a:rPr>
              <a:t>коды,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поступающие</a:t>
            </a:r>
            <a:endParaRPr sz="24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2400" spc="-55">
                <a:latin typeface="Arial"/>
                <a:cs typeface="Arial"/>
              </a:rPr>
              <a:t>на </a:t>
            </a:r>
            <a:r>
              <a:rPr dirty="0" sz="2400" spc="-165">
                <a:latin typeface="Arial"/>
                <a:cs typeface="Arial"/>
              </a:rPr>
              <a:t>телефонный </a:t>
            </a:r>
            <a:r>
              <a:rPr dirty="0" sz="2400" spc="-60">
                <a:latin typeface="Arial"/>
                <a:cs typeface="Arial"/>
              </a:rPr>
              <a:t>номер </a:t>
            </a:r>
            <a:r>
              <a:rPr dirty="0" sz="2400" spc="-114">
                <a:latin typeface="Arial"/>
                <a:cs typeface="Arial"/>
              </a:rPr>
              <a:t>клиента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банка.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68879" y="124968"/>
            <a:ext cx="8213090" cy="1434465"/>
            <a:chOff x="2468879" y="124968"/>
            <a:chExt cx="8213090" cy="1434465"/>
          </a:xfrm>
        </p:grpSpPr>
        <p:sp>
          <p:nvSpPr>
            <p:cNvPr id="34" name="object 34"/>
            <p:cNvSpPr/>
            <p:nvPr/>
          </p:nvSpPr>
          <p:spPr>
            <a:xfrm>
              <a:off x="2468879" y="265176"/>
              <a:ext cx="8212835" cy="1010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308603" y="124968"/>
              <a:ext cx="6714744" cy="14340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497835" y="294131"/>
              <a:ext cx="8104631" cy="902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96312" y="292607"/>
              <a:ext cx="8107680" cy="905510"/>
            </a:xfrm>
            <a:custGeom>
              <a:avLst/>
              <a:gdLst/>
              <a:ahLst/>
              <a:cxnLst/>
              <a:rect l="l" t="t" r="r" b="b"/>
              <a:pathLst>
                <a:path w="8107680" h="905510">
                  <a:moveTo>
                    <a:pt x="8107680" y="0"/>
                  </a:moveTo>
                  <a:lnTo>
                    <a:pt x="8101330" y="0"/>
                  </a:lnTo>
                  <a:lnTo>
                    <a:pt x="8101330" y="6350"/>
                  </a:lnTo>
                  <a:lnTo>
                    <a:pt x="8101330" y="898906"/>
                  </a:lnTo>
                  <a:lnTo>
                    <a:pt x="6350" y="898906"/>
                  </a:lnTo>
                  <a:lnTo>
                    <a:pt x="6350" y="6350"/>
                  </a:lnTo>
                  <a:lnTo>
                    <a:pt x="8101330" y="6350"/>
                  </a:lnTo>
                  <a:lnTo>
                    <a:pt x="810133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05256"/>
                  </a:lnTo>
                  <a:lnTo>
                    <a:pt x="6350" y="905256"/>
                  </a:lnTo>
                  <a:lnTo>
                    <a:pt x="8101330" y="905256"/>
                  </a:lnTo>
                  <a:lnTo>
                    <a:pt x="8107680" y="905256"/>
                  </a:lnTo>
                  <a:lnTo>
                    <a:pt x="8107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332987" y="149326"/>
              <a:ext cx="6611111" cy="923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091939" y="556234"/>
              <a:ext cx="3023616" cy="9235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534911" y="556234"/>
              <a:ext cx="2331720" cy="9235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85988" y="556234"/>
              <a:ext cx="792467" cy="9235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320" rIns="0" bIns="0" rtlCol="0" vert="horz">
            <a:spAutoFit/>
          </a:bodyPr>
          <a:lstStyle/>
          <a:p>
            <a:pPr marL="1999614" marR="5080" indent="-759460">
              <a:lnSpc>
                <a:spcPts val="3200"/>
              </a:lnSpc>
              <a:spcBef>
                <a:spcPts val="540"/>
              </a:spcBef>
            </a:pPr>
            <a:r>
              <a:rPr dirty="0" spc="-10"/>
              <a:t>Схема </a:t>
            </a:r>
            <a:r>
              <a:rPr dirty="0"/>
              <a:t>преступной </a:t>
            </a:r>
            <a:r>
              <a:rPr dirty="0" spc="-15"/>
              <a:t>деятельности,  </a:t>
            </a:r>
            <a:r>
              <a:rPr dirty="0" spc="-5"/>
              <a:t>связанной </a:t>
            </a:r>
            <a:r>
              <a:rPr dirty="0"/>
              <a:t>с</a:t>
            </a:r>
            <a:r>
              <a:rPr dirty="0" spc="-15"/>
              <a:t> </a:t>
            </a:r>
            <a:r>
              <a:rPr dirty="0" spc="-10"/>
              <a:t>«вишингом»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3448" y="5254497"/>
            <a:ext cx="8954770" cy="94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2000" spc="-75">
                <a:solidFill>
                  <a:srgbClr val="1E1E1E"/>
                </a:solidFill>
                <a:latin typeface="Trebuchet MS"/>
                <a:cs typeface="Trebuchet MS"/>
              </a:rPr>
              <a:t>Фишинговый</a:t>
            </a:r>
            <a:r>
              <a:rPr dirty="0" sz="2000" spc="-15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80">
                <a:solidFill>
                  <a:srgbClr val="1E1E1E"/>
                </a:solidFill>
                <a:latin typeface="Trebuchet MS"/>
                <a:cs typeface="Trebuchet MS"/>
              </a:rPr>
              <a:t>сайт-обманка</a:t>
            </a:r>
            <a:r>
              <a:rPr dirty="0" sz="2000" spc="-16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80">
                <a:solidFill>
                  <a:srgbClr val="1E1E1E"/>
                </a:solidFill>
                <a:latin typeface="Trebuchet MS"/>
                <a:cs typeface="Trebuchet MS"/>
              </a:rPr>
              <a:t>очень</a:t>
            </a:r>
            <a:r>
              <a:rPr dirty="0" sz="2000" spc="-13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90">
                <a:solidFill>
                  <a:srgbClr val="1E1E1E"/>
                </a:solidFill>
                <a:latin typeface="Trebuchet MS"/>
                <a:cs typeface="Trebuchet MS"/>
              </a:rPr>
              <a:t>похож</a:t>
            </a:r>
            <a:r>
              <a:rPr dirty="0" sz="2000" spc="-16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1E1E1E"/>
                </a:solidFill>
                <a:latin typeface="Trebuchet MS"/>
                <a:cs typeface="Trebuchet MS"/>
              </a:rPr>
              <a:t>на</a:t>
            </a:r>
            <a:r>
              <a:rPr dirty="0" sz="2000" spc="-12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85">
                <a:solidFill>
                  <a:srgbClr val="1E1E1E"/>
                </a:solidFill>
                <a:latin typeface="Trebuchet MS"/>
                <a:cs typeface="Trebuchet MS"/>
              </a:rPr>
              <a:t>оригинальный:</a:t>
            </a:r>
            <a:r>
              <a:rPr dirty="0" sz="2000" spc="-16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120">
                <a:solidFill>
                  <a:srgbClr val="1E1E1E"/>
                </a:solidFill>
                <a:latin typeface="Trebuchet MS"/>
                <a:cs typeface="Trebuchet MS"/>
              </a:rPr>
              <a:t>те</a:t>
            </a:r>
            <a:r>
              <a:rPr dirty="0" sz="2000" spc="-14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110">
                <a:solidFill>
                  <a:srgbClr val="1E1E1E"/>
                </a:solidFill>
                <a:latin typeface="Trebuchet MS"/>
                <a:cs typeface="Trebuchet MS"/>
              </a:rPr>
              <a:t>же</a:t>
            </a:r>
            <a:r>
              <a:rPr dirty="0" sz="2000" spc="-140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135">
                <a:solidFill>
                  <a:srgbClr val="1E1E1E"/>
                </a:solidFill>
                <a:latin typeface="Trebuchet MS"/>
                <a:cs typeface="Trebuchet MS"/>
              </a:rPr>
              <a:t>шрифты,</a:t>
            </a:r>
            <a:r>
              <a:rPr dirty="0" sz="2000" spc="-155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100">
                <a:solidFill>
                  <a:srgbClr val="1E1E1E"/>
                </a:solidFill>
                <a:latin typeface="Trebuchet MS"/>
                <a:cs typeface="Trebuchet MS"/>
              </a:rPr>
              <a:t>иконки,  </a:t>
            </a:r>
            <a:r>
              <a:rPr dirty="0" sz="2000" spc="-80">
                <a:solidFill>
                  <a:srgbClr val="1E1E1E"/>
                </a:solidFill>
                <a:latin typeface="Trebuchet MS"/>
                <a:cs typeface="Trebuchet MS"/>
              </a:rPr>
              <a:t>цветовая </a:t>
            </a:r>
            <a:r>
              <a:rPr dirty="0" sz="2000" spc="-95">
                <a:solidFill>
                  <a:srgbClr val="1E1E1E"/>
                </a:solidFill>
                <a:latin typeface="Trebuchet MS"/>
                <a:cs typeface="Trebuchet MS"/>
              </a:rPr>
              <a:t>гамма. </a:t>
            </a:r>
            <a:r>
              <a:rPr dirty="0" sz="2000" spc="-45">
                <a:solidFill>
                  <a:srgbClr val="1E1E1E"/>
                </a:solidFill>
                <a:latin typeface="Trebuchet MS"/>
                <a:cs typeface="Trebuchet MS"/>
              </a:rPr>
              <a:t>Но </a:t>
            </a:r>
            <a:r>
              <a:rPr dirty="0" sz="2000" spc="-105">
                <a:solidFill>
                  <a:srgbClr val="1E1E1E"/>
                </a:solidFill>
                <a:latin typeface="Trebuchet MS"/>
                <a:cs typeface="Trebuchet MS"/>
              </a:rPr>
              <a:t>отличить </a:t>
            </a:r>
            <a:r>
              <a:rPr dirty="0" sz="2000" spc="-45">
                <a:solidFill>
                  <a:srgbClr val="1E1E1E"/>
                </a:solidFill>
                <a:latin typeface="Trebuchet MS"/>
                <a:cs typeface="Trebuchet MS"/>
              </a:rPr>
              <a:t>можно </a:t>
            </a:r>
            <a:r>
              <a:rPr dirty="0" sz="2000" spc="-35">
                <a:solidFill>
                  <a:srgbClr val="1E1E1E"/>
                </a:solidFill>
                <a:latin typeface="Trebuchet MS"/>
                <a:cs typeface="Trebuchet MS"/>
              </a:rPr>
              <a:t>по </a:t>
            </a:r>
            <a:r>
              <a:rPr dirty="0" sz="2000" spc="-85">
                <a:solidFill>
                  <a:srgbClr val="1E1E1E"/>
                </a:solidFill>
                <a:latin typeface="Trebuchet MS"/>
                <a:cs typeface="Trebuchet MS"/>
              </a:rPr>
              <a:t>адресу </a:t>
            </a:r>
            <a:r>
              <a:rPr dirty="0" sz="2000" spc="-105">
                <a:solidFill>
                  <a:srgbClr val="1E1E1E"/>
                </a:solidFill>
                <a:latin typeface="Trebuchet MS"/>
                <a:cs typeface="Trebuchet MS"/>
              </a:rPr>
              <a:t>ссылки </a:t>
            </a:r>
            <a:r>
              <a:rPr dirty="0" sz="2000" spc="-110">
                <a:solidFill>
                  <a:srgbClr val="1E1E1E"/>
                </a:solidFill>
                <a:latin typeface="Trebuchet MS"/>
                <a:cs typeface="Trebuchet MS"/>
              </a:rPr>
              <a:t>ресурса: </a:t>
            </a:r>
            <a:r>
              <a:rPr dirty="0" sz="2000" spc="-50">
                <a:solidFill>
                  <a:srgbClr val="1E1E1E"/>
                </a:solidFill>
                <a:latin typeface="Trebuchet MS"/>
                <a:cs typeface="Trebuchet MS"/>
              </a:rPr>
              <a:t>она </a:t>
            </a:r>
            <a:r>
              <a:rPr dirty="0" sz="2000" spc="-85">
                <a:solidFill>
                  <a:srgbClr val="1E1E1E"/>
                </a:solidFill>
                <a:latin typeface="Trebuchet MS"/>
                <a:cs typeface="Trebuchet MS"/>
              </a:rPr>
              <a:t>может  </a:t>
            </a:r>
            <a:r>
              <a:rPr dirty="0" sz="2000" spc="-105">
                <a:solidFill>
                  <a:srgbClr val="1E1E1E"/>
                </a:solidFill>
                <a:latin typeface="Trebuchet MS"/>
                <a:cs typeface="Trebuchet MS"/>
              </a:rPr>
              <a:t>отличаться </a:t>
            </a:r>
            <a:r>
              <a:rPr dirty="0" sz="2000" spc="-70">
                <a:solidFill>
                  <a:srgbClr val="1E1E1E"/>
                </a:solidFill>
                <a:latin typeface="Trebuchet MS"/>
                <a:cs typeface="Trebuchet MS"/>
              </a:rPr>
              <a:t>одним-двумя</a:t>
            </a:r>
            <a:r>
              <a:rPr dirty="0" sz="2000" spc="-254">
                <a:solidFill>
                  <a:srgbClr val="1E1E1E"/>
                </a:solidFill>
                <a:latin typeface="Trebuchet MS"/>
                <a:cs typeface="Trebuchet MS"/>
              </a:rPr>
              <a:t> </a:t>
            </a:r>
            <a:r>
              <a:rPr dirty="0" sz="2000" spc="-85">
                <a:solidFill>
                  <a:srgbClr val="1E1E1E"/>
                </a:solidFill>
                <a:latin typeface="Trebuchet MS"/>
                <a:cs typeface="Trebuchet MS"/>
              </a:rPr>
              <a:t>символами.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4722" y="1608582"/>
            <a:ext cx="1912620" cy="1234440"/>
            <a:chOff x="1204722" y="1608582"/>
            <a:chExt cx="1912620" cy="1234440"/>
          </a:xfrm>
        </p:grpSpPr>
        <p:sp>
          <p:nvSpPr>
            <p:cNvPr id="4" name="object 4"/>
            <p:cNvSpPr/>
            <p:nvPr/>
          </p:nvSpPr>
          <p:spPr>
            <a:xfrm>
              <a:off x="1204722" y="1608582"/>
              <a:ext cx="1912620" cy="1234440"/>
            </a:xfrm>
            <a:custGeom>
              <a:avLst/>
              <a:gdLst/>
              <a:ahLst/>
              <a:cxnLst/>
              <a:rect l="l" t="t" r="r" b="b"/>
              <a:pathLst>
                <a:path w="1912620" h="1234439">
                  <a:moveTo>
                    <a:pt x="1912620" y="0"/>
                  </a:moveTo>
                  <a:lnTo>
                    <a:pt x="0" y="0"/>
                  </a:lnTo>
                  <a:lnTo>
                    <a:pt x="0" y="1097279"/>
                  </a:lnTo>
                  <a:lnTo>
                    <a:pt x="318769" y="1097279"/>
                  </a:lnTo>
                  <a:lnTo>
                    <a:pt x="557910" y="1234439"/>
                  </a:lnTo>
                  <a:lnTo>
                    <a:pt x="796925" y="1097279"/>
                  </a:lnTo>
                  <a:lnTo>
                    <a:pt x="1912620" y="1097279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04722" y="1608582"/>
              <a:ext cx="1912620" cy="1234440"/>
            </a:xfrm>
            <a:custGeom>
              <a:avLst/>
              <a:gdLst/>
              <a:ahLst/>
              <a:cxnLst/>
              <a:rect l="l" t="t" r="r" b="b"/>
              <a:pathLst>
                <a:path w="1912620" h="1234439">
                  <a:moveTo>
                    <a:pt x="324866" y="1062354"/>
                  </a:moveTo>
                  <a:lnTo>
                    <a:pt x="34925" y="1062354"/>
                  </a:lnTo>
                  <a:lnTo>
                    <a:pt x="34925" y="1097279"/>
                  </a:lnTo>
                  <a:lnTo>
                    <a:pt x="318769" y="1097279"/>
                  </a:lnTo>
                  <a:lnTo>
                    <a:pt x="557910" y="1234439"/>
                  </a:lnTo>
                  <a:lnTo>
                    <a:pt x="610803" y="1204087"/>
                  </a:lnTo>
                  <a:lnTo>
                    <a:pt x="540511" y="1204087"/>
                  </a:lnTo>
                  <a:lnTo>
                    <a:pt x="557847" y="1194138"/>
                  </a:lnTo>
                  <a:lnTo>
                    <a:pt x="336169" y="1066927"/>
                  </a:lnTo>
                  <a:lnTo>
                    <a:pt x="330834" y="1064005"/>
                  </a:lnTo>
                  <a:lnTo>
                    <a:pt x="324866" y="1062354"/>
                  </a:lnTo>
                  <a:close/>
                </a:path>
                <a:path w="1912620" h="1234439">
                  <a:moveTo>
                    <a:pt x="557847" y="1194138"/>
                  </a:moveTo>
                  <a:lnTo>
                    <a:pt x="540511" y="1204087"/>
                  </a:lnTo>
                  <a:lnTo>
                    <a:pt x="575183" y="1204087"/>
                  </a:lnTo>
                  <a:lnTo>
                    <a:pt x="557847" y="1194138"/>
                  </a:lnTo>
                  <a:close/>
                </a:path>
                <a:path w="1912620" h="1234439">
                  <a:moveTo>
                    <a:pt x="1877695" y="1062354"/>
                  </a:moveTo>
                  <a:lnTo>
                    <a:pt x="790829" y="1062354"/>
                  </a:lnTo>
                  <a:lnTo>
                    <a:pt x="784860" y="1064005"/>
                  </a:lnTo>
                  <a:lnTo>
                    <a:pt x="779526" y="1066927"/>
                  </a:lnTo>
                  <a:lnTo>
                    <a:pt x="557847" y="1194138"/>
                  </a:lnTo>
                  <a:lnTo>
                    <a:pt x="575183" y="1204087"/>
                  </a:lnTo>
                  <a:lnTo>
                    <a:pt x="610803" y="1204087"/>
                  </a:lnTo>
                  <a:lnTo>
                    <a:pt x="796925" y="1097279"/>
                  </a:lnTo>
                  <a:lnTo>
                    <a:pt x="1877695" y="1097279"/>
                  </a:lnTo>
                  <a:lnTo>
                    <a:pt x="1877695" y="1062354"/>
                  </a:lnTo>
                  <a:close/>
                </a:path>
                <a:path w="1912620" h="1234439">
                  <a:moveTo>
                    <a:pt x="0" y="1062354"/>
                  </a:moveTo>
                  <a:lnTo>
                    <a:pt x="0" y="1097279"/>
                  </a:lnTo>
                  <a:lnTo>
                    <a:pt x="34925" y="1097279"/>
                  </a:lnTo>
                  <a:lnTo>
                    <a:pt x="0" y="1062354"/>
                  </a:lnTo>
                  <a:close/>
                </a:path>
                <a:path w="1912620" h="1234439">
                  <a:moveTo>
                    <a:pt x="34925" y="0"/>
                  </a:moveTo>
                  <a:lnTo>
                    <a:pt x="0" y="34925"/>
                  </a:lnTo>
                  <a:lnTo>
                    <a:pt x="0" y="1062354"/>
                  </a:lnTo>
                  <a:lnTo>
                    <a:pt x="34925" y="1097279"/>
                  </a:lnTo>
                  <a:lnTo>
                    <a:pt x="34925" y="0"/>
                  </a:lnTo>
                  <a:close/>
                </a:path>
                <a:path w="1912620" h="1234439">
                  <a:moveTo>
                    <a:pt x="1877695" y="0"/>
                  </a:moveTo>
                  <a:lnTo>
                    <a:pt x="1877695" y="1097279"/>
                  </a:lnTo>
                  <a:lnTo>
                    <a:pt x="1912620" y="1062354"/>
                  </a:lnTo>
                  <a:lnTo>
                    <a:pt x="1912620" y="34925"/>
                  </a:lnTo>
                  <a:lnTo>
                    <a:pt x="1877695" y="0"/>
                  </a:lnTo>
                  <a:close/>
                </a:path>
                <a:path w="1912620" h="1234439">
                  <a:moveTo>
                    <a:pt x="1912620" y="1062354"/>
                  </a:moveTo>
                  <a:lnTo>
                    <a:pt x="1877695" y="1097279"/>
                  </a:lnTo>
                  <a:lnTo>
                    <a:pt x="1912620" y="1097279"/>
                  </a:lnTo>
                  <a:lnTo>
                    <a:pt x="1912620" y="1062354"/>
                  </a:lnTo>
                  <a:close/>
                </a:path>
                <a:path w="1912620" h="1234439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1912620" h="1234439">
                  <a:moveTo>
                    <a:pt x="1877695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1877695" y="34925"/>
                  </a:lnTo>
                  <a:lnTo>
                    <a:pt x="1877695" y="0"/>
                  </a:lnTo>
                  <a:close/>
                </a:path>
                <a:path w="1912620" h="1234439">
                  <a:moveTo>
                    <a:pt x="1912620" y="0"/>
                  </a:moveTo>
                  <a:lnTo>
                    <a:pt x="1877695" y="0"/>
                  </a:lnTo>
                  <a:lnTo>
                    <a:pt x="1912620" y="34925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14602" y="1726819"/>
            <a:ext cx="12903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Arial"/>
                <a:cs typeface="Arial"/>
              </a:rPr>
              <a:t>Ф</a:t>
            </a:r>
            <a:r>
              <a:rPr dirty="0" sz="1800" spc="-65">
                <a:latin typeface="Arial"/>
                <a:cs typeface="Arial"/>
              </a:rPr>
              <a:t>иш</a:t>
            </a:r>
            <a:r>
              <a:rPr dirty="0" sz="1800" spc="-50">
                <a:latin typeface="Arial"/>
                <a:cs typeface="Arial"/>
              </a:rPr>
              <a:t>и</a:t>
            </a:r>
            <a:r>
              <a:rPr dirty="0" sz="1800" spc="-30">
                <a:latin typeface="Arial"/>
                <a:cs typeface="Arial"/>
              </a:rPr>
              <a:t>н</a:t>
            </a:r>
            <a:r>
              <a:rPr dirty="0" sz="1800" spc="-50">
                <a:latin typeface="Arial"/>
                <a:cs typeface="Arial"/>
              </a:rPr>
              <a:t>г</a:t>
            </a:r>
            <a:r>
              <a:rPr dirty="0" sz="1800" spc="-45">
                <a:latin typeface="Arial"/>
                <a:cs typeface="Arial"/>
              </a:rPr>
              <a:t>овое  </a:t>
            </a:r>
            <a:r>
              <a:rPr dirty="0" sz="1800" spc="-55">
                <a:latin typeface="Arial"/>
                <a:cs typeface="Arial"/>
              </a:rPr>
              <a:t>письмо  </a:t>
            </a:r>
            <a:r>
              <a:rPr dirty="0" sz="1800" spc="-30">
                <a:latin typeface="Arial"/>
                <a:cs typeface="Arial"/>
              </a:rPr>
              <a:t>email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4642" y="1607058"/>
            <a:ext cx="2994025" cy="1100455"/>
            <a:chOff x="3104642" y="1607058"/>
            <a:chExt cx="2994025" cy="1100455"/>
          </a:xfrm>
        </p:grpSpPr>
        <p:sp>
          <p:nvSpPr>
            <p:cNvPr id="8" name="object 8"/>
            <p:cNvSpPr/>
            <p:nvPr/>
          </p:nvSpPr>
          <p:spPr>
            <a:xfrm>
              <a:off x="3104642" y="2119122"/>
              <a:ext cx="942975" cy="76200"/>
            </a:xfrm>
            <a:custGeom>
              <a:avLst/>
              <a:gdLst/>
              <a:ahLst/>
              <a:cxnLst/>
              <a:rect l="l" t="t" r="r" b="b"/>
              <a:pathLst>
                <a:path w="942975" h="76200">
                  <a:moveTo>
                    <a:pt x="866774" y="0"/>
                  </a:moveTo>
                  <a:lnTo>
                    <a:pt x="866774" y="76200"/>
                  </a:lnTo>
                  <a:lnTo>
                    <a:pt x="917574" y="50800"/>
                  </a:lnTo>
                  <a:lnTo>
                    <a:pt x="879474" y="50800"/>
                  </a:lnTo>
                  <a:lnTo>
                    <a:pt x="879474" y="25400"/>
                  </a:lnTo>
                  <a:lnTo>
                    <a:pt x="917574" y="25400"/>
                  </a:lnTo>
                  <a:lnTo>
                    <a:pt x="866774" y="0"/>
                  </a:lnTo>
                  <a:close/>
                </a:path>
                <a:path w="942975" h="76200">
                  <a:moveTo>
                    <a:pt x="866774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866774" y="50800"/>
                  </a:lnTo>
                  <a:lnTo>
                    <a:pt x="866774" y="25400"/>
                  </a:lnTo>
                  <a:close/>
                </a:path>
                <a:path w="942975" h="76200">
                  <a:moveTo>
                    <a:pt x="917574" y="25400"/>
                  </a:moveTo>
                  <a:lnTo>
                    <a:pt x="879474" y="25400"/>
                  </a:lnTo>
                  <a:lnTo>
                    <a:pt x="879474" y="50800"/>
                  </a:lnTo>
                  <a:lnTo>
                    <a:pt x="917574" y="50800"/>
                  </a:lnTo>
                  <a:lnTo>
                    <a:pt x="942974" y="38100"/>
                  </a:lnTo>
                  <a:lnTo>
                    <a:pt x="917574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46982" y="1608582"/>
              <a:ext cx="2049780" cy="1097280"/>
            </a:xfrm>
            <a:custGeom>
              <a:avLst/>
              <a:gdLst/>
              <a:ahLst/>
              <a:cxnLst/>
              <a:rect l="l" t="t" r="r" b="b"/>
              <a:pathLst>
                <a:path w="2049779" h="1097280">
                  <a:moveTo>
                    <a:pt x="2049780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2049780" y="1097280"/>
                  </a:lnTo>
                  <a:lnTo>
                    <a:pt x="2049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45458" y="1607058"/>
              <a:ext cx="2052955" cy="1100455"/>
            </a:xfrm>
            <a:custGeom>
              <a:avLst/>
              <a:gdLst/>
              <a:ahLst/>
              <a:cxnLst/>
              <a:rect l="l" t="t" r="r" b="b"/>
              <a:pathLst>
                <a:path w="2052954" h="1100455">
                  <a:moveTo>
                    <a:pt x="0" y="1065402"/>
                  </a:moveTo>
                  <a:lnTo>
                    <a:pt x="0" y="1100327"/>
                  </a:lnTo>
                  <a:lnTo>
                    <a:pt x="34925" y="1100327"/>
                  </a:lnTo>
                  <a:lnTo>
                    <a:pt x="0" y="1065402"/>
                  </a:lnTo>
                  <a:close/>
                </a:path>
                <a:path w="2052954" h="1100455">
                  <a:moveTo>
                    <a:pt x="34925" y="0"/>
                  </a:moveTo>
                  <a:lnTo>
                    <a:pt x="0" y="34925"/>
                  </a:lnTo>
                  <a:lnTo>
                    <a:pt x="0" y="1065402"/>
                  </a:lnTo>
                  <a:lnTo>
                    <a:pt x="34925" y="1100327"/>
                  </a:lnTo>
                  <a:lnTo>
                    <a:pt x="34925" y="0"/>
                  </a:lnTo>
                  <a:close/>
                </a:path>
                <a:path w="2052954" h="1100455">
                  <a:moveTo>
                    <a:pt x="2017902" y="1065402"/>
                  </a:moveTo>
                  <a:lnTo>
                    <a:pt x="34925" y="1065402"/>
                  </a:lnTo>
                  <a:lnTo>
                    <a:pt x="34925" y="1100327"/>
                  </a:lnTo>
                  <a:lnTo>
                    <a:pt x="2017902" y="1100327"/>
                  </a:lnTo>
                  <a:lnTo>
                    <a:pt x="2017902" y="1065402"/>
                  </a:lnTo>
                  <a:close/>
                </a:path>
                <a:path w="2052954" h="1100455">
                  <a:moveTo>
                    <a:pt x="2017902" y="0"/>
                  </a:moveTo>
                  <a:lnTo>
                    <a:pt x="2017902" y="1100327"/>
                  </a:lnTo>
                  <a:lnTo>
                    <a:pt x="2052827" y="1065402"/>
                  </a:lnTo>
                  <a:lnTo>
                    <a:pt x="2052827" y="34925"/>
                  </a:lnTo>
                  <a:lnTo>
                    <a:pt x="2017902" y="0"/>
                  </a:lnTo>
                  <a:close/>
                </a:path>
                <a:path w="2052954" h="1100455">
                  <a:moveTo>
                    <a:pt x="2052827" y="1065402"/>
                  </a:moveTo>
                  <a:lnTo>
                    <a:pt x="2017902" y="1100327"/>
                  </a:lnTo>
                  <a:lnTo>
                    <a:pt x="2052827" y="1100327"/>
                  </a:lnTo>
                  <a:lnTo>
                    <a:pt x="2052827" y="1065402"/>
                  </a:lnTo>
                  <a:close/>
                </a:path>
                <a:path w="2052954" h="1100455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2052954" h="1100455">
                  <a:moveTo>
                    <a:pt x="2017902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2017902" y="34925"/>
                  </a:lnTo>
                  <a:lnTo>
                    <a:pt x="2017902" y="0"/>
                  </a:lnTo>
                  <a:close/>
                </a:path>
                <a:path w="2052954" h="1100455">
                  <a:moveTo>
                    <a:pt x="2052827" y="0"/>
                  </a:moveTo>
                  <a:lnTo>
                    <a:pt x="2017902" y="0"/>
                  </a:lnTo>
                  <a:lnTo>
                    <a:pt x="2052827" y="34925"/>
                  </a:lnTo>
                  <a:lnTo>
                    <a:pt x="2052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46982" y="1608582"/>
            <a:ext cx="2049780" cy="109728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algn="ctr" marL="119380" marR="111760">
              <a:lnSpc>
                <a:spcPct val="100000"/>
              </a:lnSpc>
              <a:spcBef>
                <a:spcPts val="1030"/>
              </a:spcBef>
            </a:pPr>
            <a:r>
              <a:rPr dirty="0" sz="1800" spc="-135">
                <a:latin typeface="Arial"/>
                <a:cs typeface="Arial"/>
              </a:rPr>
              <a:t>П</a:t>
            </a:r>
            <a:r>
              <a:rPr dirty="0" sz="1800" spc="-110">
                <a:latin typeface="Arial"/>
                <a:cs typeface="Arial"/>
              </a:rPr>
              <a:t>е</a:t>
            </a:r>
            <a:r>
              <a:rPr dirty="0" sz="1800" spc="-50">
                <a:latin typeface="Arial"/>
                <a:cs typeface="Arial"/>
              </a:rPr>
              <a:t>ре</a:t>
            </a:r>
            <a:r>
              <a:rPr dirty="0" sz="1800" spc="-55">
                <a:latin typeface="Arial"/>
                <a:cs typeface="Arial"/>
              </a:rPr>
              <a:t>н</a:t>
            </a:r>
            <a:r>
              <a:rPr dirty="0" sz="1800" spc="-45">
                <a:latin typeface="Arial"/>
                <a:cs typeface="Arial"/>
              </a:rPr>
              <a:t>апр</a:t>
            </a:r>
            <a:r>
              <a:rPr dirty="0" sz="1800" spc="-60">
                <a:latin typeface="Arial"/>
                <a:cs typeface="Arial"/>
              </a:rPr>
              <a:t>а</a:t>
            </a:r>
            <a:r>
              <a:rPr dirty="0" sz="1800" spc="-130">
                <a:latin typeface="Arial"/>
                <a:cs typeface="Arial"/>
              </a:rPr>
              <a:t>в</a:t>
            </a:r>
            <a:r>
              <a:rPr dirty="0" sz="1800" spc="-140">
                <a:latin typeface="Arial"/>
                <a:cs typeface="Arial"/>
              </a:rPr>
              <a:t>л</a:t>
            </a:r>
            <a:r>
              <a:rPr dirty="0" sz="1800" spc="-45">
                <a:latin typeface="Arial"/>
                <a:cs typeface="Arial"/>
              </a:rPr>
              <a:t>ение  </a:t>
            </a:r>
            <a:r>
              <a:rPr dirty="0" sz="1800" spc="-110">
                <a:latin typeface="Arial"/>
                <a:cs typeface="Arial"/>
              </a:rPr>
              <a:t>пользователя </a:t>
            </a:r>
            <a:r>
              <a:rPr dirty="0" sz="1800" spc="-60">
                <a:latin typeface="Arial"/>
                <a:cs typeface="Arial"/>
              </a:rPr>
              <a:t>по  </a:t>
            </a:r>
            <a:r>
              <a:rPr dirty="0" sz="1800" spc="10">
                <a:solidFill>
                  <a:srgbClr val="333333"/>
                </a:solidFill>
                <a:latin typeface="Trebuchet MS"/>
                <a:cs typeface="Trebuchet MS"/>
              </a:rPr>
              <a:t>URL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84061" y="1607058"/>
            <a:ext cx="2606675" cy="1100455"/>
            <a:chOff x="6084061" y="1607058"/>
            <a:chExt cx="2606675" cy="1100455"/>
          </a:xfrm>
        </p:grpSpPr>
        <p:sp>
          <p:nvSpPr>
            <p:cNvPr id="13" name="object 13"/>
            <p:cNvSpPr/>
            <p:nvPr/>
          </p:nvSpPr>
          <p:spPr>
            <a:xfrm>
              <a:off x="6084061" y="2119122"/>
              <a:ext cx="777875" cy="76200"/>
            </a:xfrm>
            <a:custGeom>
              <a:avLst/>
              <a:gdLst/>
              <a:ahLst/>
              <a:cxnLst/>
              <a:rect l="l" t="t" r="r" b="b"/>
              <a:pathLst>
                <a:path w="777875" h="76200">
                  <a:moveTo>
                    <a:pt x="701674" y="0"/>
                  </a:moveTo>
                  <a:lnTo>
                    <a:pt x="701674" y="76200"/>
                  </a:lnTo>
                  <a:lnTo>
                    <a:pt x="752474" y="50800"/>
                  </a:lnTo>
                  <a:lnTo>
                    <a:pt x="714374" y="50800"/>
                  </a:lnTo>
                  <a:lnTo>
                    <a:pt x="714374" y="25400"/>
                  </a:lnTo>
                  <a:lnTo>
                    <a:pt x="752474" y="25400"/>
                  </a:lnTo>
                  <a:lnTo>
                    <a:pt x="701674" y="0"/>
                  </a:lnTo>
                  <a:close/>
                </a:path>
                <a:path w="777875" h="76200">
                  <a:moveTo>
                    <a:pt x="701674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701674" y="50800"/>
                  </a:lnTo>
                  <a:lnTo>
                    <a:pt x="701674" y="25400"/>
                  </a:lnTo>
                  <a:close/>
                </a:path>
                <a:path w="777875" h="76200">
                  <a:moveTo>
                    <a:pt x="752474" y="25400"/>
                  </a:moveTo>
                  <a:lnTo>
                    <a:pt x="714374" y="25400"/>
                  </a:lnTo>
                  <a:lnTo>
                    <a:pt x="714374" y="50800"/>
                  </a:lnTo>
                  <a:lnTo>
                    <a:pt x="752474" y="50800"/>
                  </a:lnTo>
                  <a:lnTo>
                    <a:pt x="777874" y="38100"/>
                  </a:lnTo>
                  <a:lnTo>
                    <a:pt x="752474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61809" y="1608582"/>
              <a:ext cx="1827530" cy="1097280"/>
            </a:xfrm>
            <a:custGeom>
              <a:avLst/>
              <a:gdLst/>
              <a:ahLst/>
              <a:cxnLst/>
              <a:rect l="l" t="t" r="r" b="b"/>
              <a:pathLst>
                <a:path w="1827529" h="1097280">
                  <a:moveTo>
                    <a:pt x="1827276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827276" y="1097280"/>
                  </a:lnTo>
                  <a:lnTo>
                    <a:pt x="1827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60285" y="1607058"/>
              <a:ext cx="1830705" cy="1100455"/>
            </a:xfrm>
            <a:custGeom>
              <a:avLst/>
              <a:gdLst/>
              <a:ahLst/>
              <a:cxnLst/>
              <a:rect l="l" t="t" r="r" b="b"/>
              <a:pathLst>
                <a:path w="1830704" h="1100455">
                  <a:moveTo>
                    <a:pt x="0" y="1065402"/>
                  </a:moveTo>
                  <a:lnTo>
                    <a:pt x="0" y="1100327"/>
                  </a:lnTo>
                  <a:lnTo>
                    <a:pt x="34925" y="1100327"/>
                  </a:lnTo>
                  <a:lnTo>
                    <a:pt x="0" y="1065402"/>
                  </a:lnTo>
                  <a:close/>
                </a:path>
                <a:path w="1830704" h="1100455">
                  <a:moveTo>
                    <a:pt x="34925" y="0"/>
                  </a:moveTo>
                  <a:lnTo>
                    <a:pt x="0" y="34925"/>
                  </a:lnTo>
                  <a:lnTo>
                    <a:pt x="0" y="1065402"/>
                  </a:lnTo>
                  <a:lnTo>
                    <a:pt x="34925" y="1100327"/>
                  </a:lnTo>
                  <a:lnTo>
                    <a:pt x="34925" y="0"/>
                  </a:lnTo>
                  <a:close/>
                </a:path>
                <a:path w="1830704" h="1100455">
                  <a:moveTo>
                    <a:pt x="1795399" y="1065402"/>
                  </a:moveTo>
                  <a:lnTo>
                    <a:pt x="34925" y="1065402"/>
                  </a:lnTo>
                  <a:lnTo>
                    <a:pt x="34925" y="1100327"/>
                  </a:lnTo>
                  <a:lnTo>
                    <a:pt x="1795399" y="1100327"/>
                  </a:lnTo>
                  <a:lnTo>
                    <a:pt x="1795399" y="1065402"/>
                  </a:lnTo>
                  <a:close/>
                </a:path>
                <a:path w="1830704" h="1100455">
                  <a:moveTo>
                    <a:pt x="1795399" y="0"/>
                  </a:moveTo>
                  <a:lnTo>
                    <a:pt x="1795399" y="1100327"/>
                  </a:lnTo>
                  <a:lnTo>
                    <a:pt x="1830324" y="1065402"/>
                  </a:lnTo>
                  <a:lnTo>
                    <a:pt x="1830324" y="34925"/>
                  </a:lnTo>
                  <a:lnTo>
                    <a:pt x="1795399" y="0"/>
                  </a:lnTo>
                  <a:close/>
                </a:path>
                <a:path w="1830704" h="1100455">
                  <a:moveTo>
                    <a:pt x="1830324" y="1065402"/>
                  </a:moveTo>
                  <a:lnTo>
                    <a:pt x="1795399" y="1100327"/>
                  </a:lnTo>
                  <a:lnTo>
                    <a:pt x="1830324" y="1100327"/>
                  </a:lnTo>
                  <a:lnTo>
                    <a:pt x="1830324" y="1065402"/>
                  </a:lnTo>
                  <a:close/>
                </a:path>
                <a:path w="1830704" h="1100455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1830704" h="1100455">
                  <a:moveTo>
                    <a:pt x="1795399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1795399" y="34925"/>
                  </a:lnTo>
                  <a:lnTo>
                    <a:pt x="1795399" y="0"/>
                  </a:lnTo>
                  <a:close/>
                </a:path>
                <a:path w="1830704" h="1100455">
                  <a:moveTo>
                    <a:pt x="1830324" y="0"/>
                  </a:moveTo>
                  <a:lnTo>
                    <a:pt x="1795399" y="0"/>
                  </a:lnTo>
                  <a:lnTo>
                    <a:pt x="1830324" y="34925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861809" y="1608582"/>
            <a:ext cx="1827530" cy="10972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69570" marR="253365" indent="-108585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Ф</a:t>
            </a:r>
            <a:r>
              <a:rPr dirty="0" sz="1800" spc="-65">
                <a:latin typeface="Arial"/>
                <a:cs typeface="Arial"/>
              </a:rPr>
              <a:t>иш</a:t>
            </a:r>
            <a:r>
              <a:rPr dirty="0" sz="1800" spc="-50">
                <a:latin typeface="Arial"/>
                <a:cs typeface="Arial"/>
              </a:rPr>
              <a:t>и</a:t>
            </a:r>
            <a:r>
              <a:rPr dirty="0" sz="1800" spc="-30">
                <a:latin typeface="Arial"/>
                <a:cs typeface="Arial"/>
              </a:rPr>
              <a:t>н</a:t>
            </a:r>
            <a:r>
              <a:rPr dirty="0" sz="1800" spc="-50">
                <a:latin typeface="Arial"/>
                <a:cs typeface="Arial"/>
              </a:rPr>
              <a:t>г</a:t>
            </a:r>
            <a:r>
              <a:rPr dirty="0" sz="1800" spc="-40">
                <a:latin typeface="Arial"/>
                <a:cs typeface="Arial"/>
              </a:rPr>
              <a:t>овый  </a:t>
            </a:r>
            <a:r>
              <a:rPr dirty="0" sz="1800" spc="-80">
                <a:latin typeface="Arial"/>
                <a:cs typeface="Arial"/>
              </a:rPr>
              <a:t>веб-ресурс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79433" y="1607058"/>
            <a:ext cx="2795905" cy="1235710"/>
            <a:chOff x="8679433" y="1607058"/>
            <a:chExt cx="2795905" cy="1235710"/>
          </a:xfrm>
        </p:grpSpPr>
        <p:sp>
          <p:nvSpPr>
            <p:cNvPr id="18" name="object 18"/>
            <p:cNvSpPr/>
            <p:nvPr/>
          </p:nvSpPr>
          <p:spPr>
            <a:xfrm>
              <a:off x="8679433" y="2119122"/>
              <a:ext cx="840105" cy="76200"/>
            </a:xfrm>
            <a:custGeom>
              <a:avLst/>
              <a:gdLst/>
              <a:ahLst/>
              <a:cxnLst/>
              <a:rect l="l" t="t" r="r" b="b"/>
              <a:pathLst>
                <a:path w="840104" h="76200">
                  <a:moveTo>
                    <a:pt x="763524" y="0"/>
                  </a:moveTo>
                  <a:lnTo>
                    <a:pt x="763524" y="76200"/>
                  </a:lnTo>
                  <a:lnTo>
                    <a:pt x="814324" y="50800"/>
                  </a:lnTo>
                  <a:lnTo>
                    <a:pt x="776224" y="50800"/>
                  </a:lnTo>
                  <a:lnTo>
                    <a:pt x="776224" y="25400"/>
                  </a:lnTo>
                  <a:lnTo>
                    <a:pt x="814324" y="25400"/>
                  </a:lnTo>
                  <a:lnTo>
                    <a:pt x="763524" y="0"/>
                  </a:lnTo>
                  <a:close/>
                </a:path>
                <a:path w="840104" h="76200">
                  <a:moveTo>
                    <a:pt x="763524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763524" y="50800"/>
                  </a:lnTo>
                  <a:lnTo>
                    <a:pt x="763524" y="25400"/>
                  </a:lnTo>
                  <a:close/>
                </a:path>
                <a:path w="840104" h="76200">
                  <a:moveTo>
                    <a:pt x="814324" y="25400"/>
                  </a:moveTo>
                  <a:lnTo>
                    <a:pt x="776224" y="25400"/>
                  </a:lnTo>
                  <a:lnTo>
                    <a:pt x="776224" y="50800"/>
                  </a:lnTo>
                  <a:lnTo>
                    <a:pt x="814324" y="50800"/>
                  </a:lnTo>
                  <a:lnTo>
                    <a:pt x="839724" y="38100"/>
                  </a:lnTo>
                  <a:lnTo>
                    <a:pt x="814324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74885" y="1608582"/>
              <a:ext cx="2098675" cy="1224280"/>
            </a:xfrm>
            <a:custGeom>
              <a:avLst/>
              <a:gdLst/>
              <a:ahLst/>
              <a:cxnLst/>
              <a:rect l="l" t="t" r="r" b="b"/>
              <a:pathLst>
                <a:path w="2098675" h="1224280">
                  <a:moveTo>
                    <a:pt x="1792605" y="0"/>
                  </a:moveTo>
                  <a:lnTo>
                    <a:pt x="305943" y="0"/>
                  </a:lnTo>
                  <a:lnTo>
                    <a:pt x="0" y="1223771"/>
                  </a:lnTo>
                  <a:lnTo>
                    <a:pt x="2098548" y="1223771"/>
                  </a:lnTo>
                  <a:lnTo>
                    <a:pt x="1792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73361" y="1607058"/>
              <a:ext cx="2101850" cy="1235710"/>
            </a:xfrm>
            <a:custGeom>
              <a:avLst/>
              <a:gdLst/>
              <a:ahLst/>
              <a:cxnLst/>
              <a:rect l="l" t="t" r="r" b="b"/>
              <a:pathLst>
                <a:path w="2101850" h="1235710">
                  <a:moveTo>
                    <a:pt x="1795145" y="0"/>
                  </a:moveTo>
                  <a:lnTo>
                    <a:pt x="306324" y="0"/>
                  </a:lnTo>
                  <a:lnTo>
                    <a:pt x="6609" y="1200360"/>
                  </a:lnTo>
                  <a:lnTo>
                    <a:pt x="33909" y="1235328"/>
                  </a:lnTo>
                  <a:lnTo>
                    <a:pt x="333637" y="34925"/>
                  </a:lnTo>
                  <a:lnTo>
                    <a:pt x="306324" y="34925"/>
                  </a:lnTo>
                  <a:lnTo>
                    <a:pt x="340233" y="8508"/>
                  </a:lnTo>
                  <a:lnTo>
                    <a:pt x="1797270" y="8508"/>
                  </a:lnTo>
                  <a:lnTo>
                    <a:pt x="1795145" y="0"/>
                  </a:lnTo>
                  <a:close/>
                </a:path>
                <a:path w="2101850" h="1235710">
                  <a:moveTo>
                    <a:pt x="1761363" y="8508"/>
                  </a:moveTo>
                  <a:lnTo>
                    <a:pt x="2067687" y="1235328"/>
                  </a:lnTo>
                  <a:lnTo>
                    <a:pt x="2094986" y="1200358"/>
                  </a:lnTo>
                  <a:lnTo>
                    <a:pt x="1803869" y="34925"/>
                  </a:lnTo>
                  <a:lnTo>
                    <a:pt x="1795145" y="34925"/>
                  </a:lnTo>
                  <a:lnTo>
                    <a:pt x="1761363" y="8508"/>
                  </a:lnTo>
                  <a:close/>
                </a:path>
                <a:path w="2101850" h="1235710">
                  <a:moveTo>
                    <a:pt x="6607" y="1200358"/>
                  </a:moveTo>
                  <a:lnTo>
                    <a:pt x="0" y="1226819"/>
                  </a:lnTo>
                  <a:lnTo>
                    <a:pt x="27266" y="1226819"/>
                  </a:lnTo>
                  <a:lnTo>
                    <a:pt x="6607" y="1200358"/>
                  </a:lnTo>
                  <a:close/>
                </a:path>
                <a:path w="2101850" h="1235710">
                  <a:moveTo>
                    <a:pt x="2056841" y="1191894"/>
                  </a:moveTo>
                  <a:lnTo>
                    <a:pt x="44754" y="1191894"/>
                  </a:lnTo>
                  <a:lnTo>
                    <a:pt x="36033" y="1226819"/>
                  </a:lnTo>
                  <a:lnTo>
                    <a:pt x="2065562" y="1226819"/>
                  </a:lnTo>
                  <a:lnTo>
                    <a:pt x="2056841" y="1191894"/>
                  </a:lnTo>
                  <a:close/>
                </a:path>
                <a:path w="2101850" h="1235710">
                  <a:moveTo>
                    <a:pt x="2094986" y="1200360"/>
                  </a:moveTo>
                  <a:lnTo>
                    <a:pt x="2074329" y="1226819"/>
                  </a:lnTo>
                  <a:lnTo>
                    <a:pt x="2101596" y="1226819"/>
                  </a:lnTo>
                  <a:lnTo>
                    <a:pt x="2094986" y="1200360"/>
                  </a:lnTo>
                  <a:close/>
                </a:path>
                <a:path w="2101850" h="1235710">
                  <a:moveTo>
                    <a:pt x="2101596" y="1191894"/>
                  </a:moveTo>
                  <a:lnTo>
                    <a:pt x="2092871" y="1191894"/>
                  </a:lnTo>
                  <a:lnTo>
                    <a:pt x="2094986" y="1200360"/>
                  </a:lnTo>
                  <a:lnTo>
                    <a:pt x="2101596" y="1191894"/>
                  </a:lnTo>
                  <a:close/>
                </a:path>
                <a:path w="2101850" h="1235710">
                  <a:moveTo>
                    <a:pt x="8720" y="1191894"/>
                  </a:moveTo>
                  <a:lnTo>
                    <a:pt x="0" y="1191894"/>
                  </a:lnTo>
                  <a:lnTo>
                    <a:pt x="6607" y="1200358"/>
                  </a:lnTo>
                  <a:lnTo>
                    <a:pt x="8720" y="1191894"/>
                  </a:lnTo>
                  <a:close/>
                </a:path>
                <a:path w="2101850" h="1235710">
                  <a:moveTo>
                    <a:pt x="340233" y="8508"/>
                  </a:moveTo>
                  <a:lnTo>
                    <a:pt x="306324" y="34925"/>
                  </a:lnTo>
                  <a:lnTo>
                    <a:pt x="333637" y="34925"/>
                  </a:lnTo>
                  <a:lnTo>
                    <a:pt x="340233" y="8508"/>
                  </a:lnTo>
                  <a:close/>
                </a:path>
                <a:path w="2101850" h="1235710">
                  <a:moveTo>
                    <a:pt x="1761363" y="8508"/>
                  </a:moveTo>
                  <a:lnTo>
                    <a:pt x="340233" y="8508"/>
                  </a:lnTo>
                  <a:lnTo>
                    <a:pt x="333637" y="34925"/>
                  </a:lnTo>
                  <a:lnTo>
                    <a:pt x="1767958" y="34925"/>
                  </a:lnTo>
                  <a:lnTo>
                    <a:pt x="1761363" y="8508"/>
                  </a:lnTo>
                  <a:close/>
                </a:path>
                <a:path w="2101850" h="1235710">
                  <a:moveTo>
                    <a:pt x="1797270" y="8508"/>
                  </a:moveTo>
                  <a:lnTo>
                    <a:pt x="1761363" y="8508"/>
                  </a:lnTo>
                  <a:lnTo>
                    <a:pt x="1795145" y="34925"/>
                  </a:lnTo>
                  <a:lnTo>
                    <a:pt x="1803869" y="34925"/>
                  </a:lnTo>
                  <a:lnTo>
                    <a:pt x="1797270" y="8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800590" y="1773427"/>
            <a:ext cx="12496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95"/>
              </a:spcBef>
            </a:pPr>
            <a:r>
              <a:rPr dirty="0" sz="1600" spc="-85">
                <a:latin typeface="Arial"/>
                <a:cs typeface="Arial"/>
              </a:rPr>
              <a:t>Хищение  </a:t>
            </a:r>
            <a:r>
              <a:rPr dirty="0" sz="1600" spc="40">
                <a:latin typeface="Arial"/>
                <a:cs typeface="Arial"/>
              </a:rPr>
              <a:t>к</a:t>
            </a:r>
            <a:r>
              <a:rPr dirty="0" sz="1600" spc="-45">
                <a:latin typeface="Arial"/>
                <a:cs typeface="Arial"/>
              </a:rPr>
              <a:t>о</a:t>
            </a:r>
            <a:r>
              <a:rPr dirty="0" sz="1600" spc="-55">
                <a:latin typeface="Arial"/>
                <a:cs typeface="Arial"/>
              </a:rPr>
              <a:t>н</a:t>
            </a:r>
            <a:r>
              <a:rPr dirty="0" sz="1600" spc="-155">
                <a:latin typeface="Arial"/>
                <a:cs typeface="Arial"/>
              </a:rPr>
              <a:t>фид</a:t>
            </a:r>
            <a:r>
              <a:rPr dirty="0" sz="1600" spc="-135">
                <a:latin typeface="Arial"/>
                <a:cs typeface="Arial"/>
              </a:rPr>
              <a:t>е</a:t>
            </a:r>
            <a:r>
              <a:rPr dirty="0" sz="1600" spc="-60">
                <a:latin typeface="Arial"/>
                <a:cs typeface="Arial"/>
              </a:rPr>
              <a:t>нциа</a:t>
            </a:r>
            <a:r>
              <a:rPr dirty="0" sz="1600" spc="-120">
                <a:latin typeface="Arial"/>
                <a:cs typeface="Arial"/>
              </a:rPr>
              <a:t>-  </a:t>
            </a:r>
            <a:r>
              <a:rPr dirty="0" sz="1600" spc="-114">
                <a:latin typeface="Arial"/>
                <a:cs typeface="Arial"/>
              </a:rPr>
              <a:t>льных </a:t>
            </a:r>
            <a:r>
              <a:rPr dirty="0" sz="1600" spc="-85">
                <a:latin typeface="Arial"/>
                <a:cs typeface="Arial"/>
              </a:rPr>
              <a:t>данных  </a:t>
            </a:r>
            <a:r>
              <a:rPr dirty="0" sz="1600" spc="-105">
                <a:latin typeface="Arial"/>
                <a:cs typeface="Arial"/>
              </a:rPr>
              <a:t>пользователя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3960" y="3534155"/>
            <a:ext cx="1780031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09644" y="3636264"/>
            <a:ext cx="1793748" cy="103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55535" y="3546347"/>
            <a:ext cx="1780031" cy="1199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3114294" y="3961638"/>
            <a:ext cx="769620" cy="370840"/>
            <a:chOff x="3114294" y="3961638"/>
            <a:chExt cx="769620" cy="370840"/>
          </a:xfrm>
        </p:grpSpPr>
        <p:sp>
          <p:nvSpPr>
            <p:cNvPr id="26" name="object 26"/>
            <p:cNvSpPr/>
            <p:nvPr/>
          </p:nvSpPr>
          <p:spPr>
            <a:xfrm>
              <a:off x="3114294" y="3961638"/>
              <a:ext cx="769620" cy="370840"/>
            </a:xfrm>
            <a:custGeom>
              <a:avLst/>
              <a:gdLst/>
              <a:ahLst/>
              <a:cxnLst/>
              <a:rect l="l" t="t" r="r" b="b"/>
              <a:pathLst>
                <a:path w="769620" h="370839">
                  <a:moveTo>
                    <a:pt x="584454" y="0"/>
                  </a:moveTo>
                  <a:lnTo>
                    <a:pt x="584454" y="92582"/>
                  </a:lnTo>
                  <a:lnTo>
                    <a:pt x="0" y="92582"/>
                  </a:lnTo>
                  <a:lnTo>
                    <a:pt x="0" y="277749"/>
                  </a:lnTo>
                  <a:lnTo>
                    <a:pt x="584454" y="277749"/>
                  </a:lnTo>
                  <a:lnTo>
                    <a:pt x="584454" y="370331"/>
                  </a:lnTo>
                  <a:lnTo>
                    <a:pt x="769619" y="185166"/>
                  </a:lnTo>
                  <a:lnTo>
                    <a:pt x="584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14294" y="3961638"/>
              <a:ext cx="769620" cy="370840"/>
            </a:xfrm>
            <a:custGeom>
              <a:avLst/>
              <a:gdLst/>
              <a:ahLst/>
              <a:cxnLst/>
              <a:rect l="l" t="t" r="r" b="b"/>
              <a:pathLst>
                <a:path w="769620" h="370839">
                  <a:moveTo>
                    <a:pt x="584454" y="355885"/>
                  </a:moveTo>
                  <a:lnTo>
                    <a:pt x="584454" y="370331"/>
                  </a:lnTo>
                  <a:lnTo>
                    <a:pt x="594673" y="360112"/>
                  </a:lnTo>
                  <a:lnTo>
                    <a:pt x="584454" y="355885"/>
                  </a:lnTo>
                  <a:close/>
                </a:path>
                <a:path w="769620" h="370839">
                  <a:moveTo>
                    <a:pt x="619379" y="335406"/>
                  </a:moveTo>
                  <a:lnTo>
                    <a:pt x="594673" y="360112"/>
                  </a:lnTo>
                  <a:lnTo>
                    <a:pt x="619379" y="370331"/>
                  </a:lnTo>
                  <a:lnTo>
                    <a:pt x="619379" y="335406"/>
                  </a:lnTo>
                  <a:close/>
                </a:path>
                <a:path w="769620" h="370839">
                  <a:moveTo>
                    <a:pt x="619379" y="286131"/>
                  </a:moveTo>
                  <a:lnTo>
                    <a:pt x="584454" y="321056"/>
                  </a:lnTo>
                  <a:lnTo>
                    <a:pt x="584454" y="355885"/>
                  </a:lnTo>
                  <a:lnTo>
                    <a:pt x="594673" y="360112"/>
                  </a:lnTo>
                  <a:lnTo>
                    <a:pt x="619379" y="335406"/>
                  </a:lnTo>
                  <a:lnTo>
                    <a:pt x="619379" y="286131"/>
                  </a:lnTo>
                  <a:close/>
                </a:path>
                <a:path w="769620" h="370839">
                  <a:moveTo>
                    <a:pt x="584454" y="321056"/>
                  </a:moveTo>
                  <a:lnTo>
                    <a:pt x="559816" y="345694"/>
                  </a:lnTo>
                  <a:lnTo>
                    <a:pt x="584454" y="355885"/>
                  </a:lnTo>
                  <a:lnTo>
                    <a:pt x="584454" y="321056"/>
                  </a:lnTo>
                  <a:close/>
                </a:path>
                <a:path w="769620" h="370839">
                  <a:moveTo>
                    <a:pt x="720344" y="185166"/>
                  </a:moveTo>
                  <a:lnTo>
                    <a:pt x="619379" y="286131"/>
                  </a:lnTo>
                  <a:lnTo>
                    <a:pt x="619379" y="335406"/>
                  </a:lnTo>
                  <a:lnTo>
                    <a:pt x="744982" y="209804"/>
                  </a:lnTo>
                  <a:lnTo>
                    <a:pt x="720344" y="185166"/>
                  </a:lnTo>
                  <a:close/>
                </a:path>
                <a:path w="769620" h="370839">
                  <a:moveTo>
                    <a:pt x="619379" y="242824"/>
                  </a:moveTo>
                  <a:lnTo>
                    <a:pt x="34925" y="242824"/>
                  </a:lnTo>
                  <a:lnTo>
                    <a:pt x="34925" y="277749"/>
                  </a:lnTo>
                  <a:lnTo>
                    <a:pt x="584454" y="277749"/>
                  </a:lnTo>
                  <a:lnTo>
                    <a:pt x="584454" y="321056"/>
                  </a:lnTo>
                  <a:lnTo>
                    <a:pt x="619379" y="286131"/>
                  </a:lnTo>
                  <a:lnTo>
                    <a:pt x="619379" y="242824"/>
                  </a:lnTo>
                  <a:close/>
                </a:path>
                <a:path w="769620" h="370839">
                  <a:moveTo>
                    <a:pt x="0" y="242824"/>
                  </a:moveTo>
                  <a:lnTo>
                    <a:pt x="0" y="277749"/>
                  </a:lnTo>
                  <a:lnTo>
                    <a:pt x="34925" y="277749"/>
                  </a:lnTo>
                  <a:lnTo>
                    <a:pt x="0" y="242824"/>
                  </a:lnTo>
                  <a:close/>
                </a:path>
                <a:path w="769620" h="370839">
                  <a:moveTo>
                    <a:pt x="34925" y="92582"/>
                  </a:moveTo>
                  <a:lnTo>
                    <a:pt x="0" y="127507"/>
                  </a:lnTo>
                  <a:lnTo>
                    <a:pt x="0" y="242824"/>
                  </a:lnTo>
                  <a:lnTo>
                    <a:pt x="34925" y="277749"/>
                  </a:lnTo>
                  <a:lnTo>
                    <a:pt x="34925" y="92582"/>
                  </a:lnTo>
                  <a:close/>
                </a:path>
                <a:path w="769620" h="370839">
                  <a:moveTo>
                    <a:pt x="744982" y="160528"/>
                  </a:moveTo>
                  <a:lnTo>
                    <a:pt x="720344" y="185166"/>
                  </a:lnTo>
                  <a:lnTo>
                    <a:pt x="744982" y="209804"/>
                  </a:lnTo>
                  <a:lnTo>
                    <a:pt x="744982" y="160528"/>
                  </a:lnTo>
                  <a:close/>
                </a:path>
                <a:path w="769620" h="370839">
                  <a:moveTo>
                    <a:pt x="744982" y="160528"/>
                  </a:moveTo>
                  <a:lnTo>
                    <a:pt x="744982" y="209804"/>
                  </a:lnTo>
                  <a:lnTo>
                    <a:pt x="769619" y="185166"/>
                  </a:lnTo>
                  <a:lnTo>
                    <a:pt x="744982" y="160528"/>
                  </a:lnTo>
                  <a:close/>
                </a:path>
                <a:path w="769620" h="370839">
                  <a:moveTo>
                    <a:pt x="619379" y="34925"/>
                  </a:moveTo>
                  <a:lnTo>
                    <a:pt x="619379" y="84200"/>
                  </a:lnTo>
                  <a:lnTo>
                    <a:pt x="720344" y="185166"/>
                  </a:lnTo>
                  <a:lnTo>
                    <a:pt x="744982" y="160528"/>
                  </a:lnTo>
                  <a:lnTo>
                    <a:pt x="619379" y="34925"/>
                  </a:lnTo>
                  <a:close/>
                </a:path>
                <a:path w="769620" h="370839">
                  <a:moveTo>
                    <a:pt x="34925" y="92582"/>
                  </a:moveTo>
                  <a:lnTo>
                    <a:pt x="0" y="92582"/>
                  </a:lnTo>
                  <a:lnTo>
                    <a:pt x="0" y="127507"/>
                  </a:lnTo>
                  <a:lnTo>
                    <a:pt x="34925" y="92582"/>
                  </a:lnTo>
                  <a:close/>
                </a:path>
                <a:path w="769620" h="370839">
                  <a:moveTo>
                    <a:pt x="584454" y="49275"/>
                  </a:moveTo>
                  <a:lnTo>
                    <a:pt x="584454" y="92582"/>
                  </a:lnTo>
                  <a:lnTo>
                    <a:pt x="34925" y="92582"/>
                  </a:lnTo>
                  <a:lnTo>
                    <a:pt x="34925" y="127507"/>
                  </a:lnTo>
                  <a:lnTo>
                    <a:pt x="619379" y="127507"/>
                  </a:lnTo>
                  <a:lnTo>
                    <a:pt x="619379" y="84200"/>
                  </a:lnTo>
                  <a:lnTo>
                    <a:pt x="584454" y="49275"/>
                  </a:lnTo>
                  <a:close/>
                </a:path>
                <a:path w="769620" h="370839">
                  <a:moveTo>
                    <a:pt x="594673" y="10219"/>
                  </a:moveTo>
                  <a:lnTo>
                    <a:pt x="584454" y="14446"/>
                  </a:lnTo>
                  <a:lnTo>
                    <a:pt x="584454" y="49275"/>
                  </a:lnTo>
                  <a:lnTo>
                    <a:pt x="619379" y="84200"/>
                  </a:lnTo>
                  <a:lnTo>
                    <a:pt x="619379" y="34925"/>
                  </a:lnTo>
                  <a:lnTo>
                    <a:pt x="594673" y="10219"/>
                  </a:lnTo>
                  <a:close/>
                </a:path>
                <a:path w="769620" h="370839">
                  <a:moveTo>
                    <a:pt x="584454" y="14446"/>
                  </a:moveTo>
                  <a:lnTo>
                    <a:pt x="559816" y="24637"/>
                  </a:lnTo>
                  <a:lnTo>
                    <a:pt x="584454" y="49275"/>
                  </a:lnTo>
                  <a:lnTo>
                    <a:pt x="584454" y="14446"/>
                  </a:lnTo>
                  <a:close/>
                </a:path>
                <a:path w="769620" h="370839">
                  <a:moveTo>
                    <a:pt x="619379" y="0"/>
                  </a:moveTo>
                  <a:lnTo>
                    <a:pt x="594673" y="10219"/>
                  </a:lnTo>
                  <a:lnTo>
                    <a:pt x="619379" y="34925"/>
                  </a:lnTo>
                  <a:lnTo>
                    <a:pt x="619379" y="0"/>
                  </a:lnTo>
                  <a:close/>
                </a:path>
                <a:path w="769620" h="370839">
                  <a:moveTo>
                    <a:pt x="584454" y="0"/>
                  </a:moveTo>
                  <a:lnTo>
                    <a:pt x="584454" y="14446"/>
                  </a:lnTo>
                  <a:lnTo>
                    <a:pt x="594673" y="10219"/>
                  </a:lnTo>
                  <a:lnTo>
                    <a:pt x="584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034278" y="3961638"/>
            <a:ext cx="771525" cy="370840"/>
            <a:chOff x="6034278" y="3961638"/>
            <a:chExt cx="771525" cy="370840"/>
          </a:xfrm>
        </p:grpSpPr>
        <p:sp>
          <p:nvSpPr>
            <p:cNvPr id="29" name="object 29"/>
            <p:cNvSpPr/>
            <p:nvPr/>
          </p:nvSpPr>
          <p:spPr>
            <a:xfrm>
              <a:off x="6034278" y="3961638"/>
              <a:ext cx="771525" cy="370840"/>
            </a:xfrm>
            <a:custGeom>
              <a:avLst/>
              <a:gdLst/>
              <a:ahLst/>
              <a:cxnLst/>
              <a:rect l="l" t="t" r="r" b="b"/>
              <a:pathLst>
                <a:path w="771525" h="370839">
                  <a:moveTo>
                    <a:pt x="585977" y="0"/>
                  </a:moveTo>
                  <a:lnTo>
                    <a:pt x="585977" y="92582"/>
                  </a:lnTo>
                  <a:lnTo>
                    <a:pt x="0" y="92582"/>
                  </a:lnTo>
                  <a:lnTo>
                    <a:pt x="0" y="277749"/>
                  </a:lnTo>
                  <a:lnTo>
                    <a:pt x="585977" y="277749"/>
                  </a:lnTo>
                  <a:lnTo>
                    <a:pt x="585977" y="370331"/>
                  </a:lnTo>
                  <a:lnTo>
                    <a:pt x="771144" y="185166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034278" y="3961638"/>
              <a:ext cx="771525" cy="370840"/>
            </a:xfrm>
            <a:custGeom>
              <a:avLst/>
              <a:gdLst/>
              <a:ahLst/>
              <a:cxnLst/>
              <a:rect l="l" t="t" r="r" b="b"/>
              <a:pathLst>
                <a:path w="771525" h="370839">
                  <a:moveTo>
                    <a:pt x="585977" y="355885"/>
                  </a:moveTo>
                  <a:lnTo>
                    <a:pt x="585977" y="370331"/>
                  </a:lnTo>
                  <a:lnTo>
                    <a:pt x="596197" y="360112"/>
                  </a:lnTo>
                  <a:lnTo>
                    <a:pt x="585977" y="355885"/>
                  </a:lnTo>
                  <a:close/>
                </a:path>
                <a:path w="771525" h="370839">
                  <a:moveTo>
                    <a:pt x="620902" y="335406"/>
                  </a:moveTo>
                  <a:lnTo>
                    <a:pt x="596197" y="360112"/>
                  </a:lnTo>
                  <a:lnTo>
                    <a:pt x="620902" y="370331"/>
                  </a:lnTo>
                  <a:lnTo>
                    <a:pt x="620902" y="335406"/>
                  </a:lnTo>
                  <a:close/>
                </a:path>
                <a:path w="771525" h="370839">
                  <a:moveTo>
                    <a:pt x="620902" y="286131"/>
                  </a:moveTo>
                  <a:lnTo>
                    <a:pt x="585977" y="321056"/>
                  </a:lnTo>
                  <a:lnTo>
                    <a:pt x="585977" y="355885"/>
                  </a:lnTo>
                  <a:lnTo>
                    <a:pt x="596197" y="360112"/>
                  </a:lnTo>
                  <a:lnTo>
                    <a:pt x="620902" y="335406"/>
                  </a:lnTo>
                  <a:lnTo>
                    <a:pt x="620902" y="286131"/>
                  </a:lnTo>
                  <a:close/>
                </a:path>
                <a:path w="771525" h="370839">
                  <a:moveTo>
                    <a:pt x="585977" y="321056"/>
                  </a:moveTo>
                  <a:lnTo>
                    <a:pt x="561340" y="345694"/>
                  </a:lnTo>
                  <a:lnTo>
                    <a:pt x="585977" y="355885"/>
                  </a:lnTo>
                  <a:lnTo>
                    <a:pt x="585977" y="321056"/>
                  </a:lnTo>
                  <a:close/>
                </a:path>
                <a:path w="771525" h="370839">
                  <a:moveTo>
                    <a:pt x="721867" y="185166"/>
                  </a:moveTo>
                  <a:lnTo>
                    <a:pt x="620902" y="286131"/>
                  </a:lnTo>
                  <a:lnTo>
                    <a:pt x="620902" y="335406"/>
                  </a:lnTo>
                  <a:lnTo>
                    <a:pt x="746505" y="209804"/>
                  </a:lnTo>
                  <a:lnTo>
                    <a:pt x="721867" y="185166"/>
                  </a:lnTo>
                  <a:close/>
                </a:path>
                <a:path w="771525" h="370839">
                  <a:moveTo>
                    <a:pt x="620902" y="242824"/>
                  </a:moveTo>
                  <a:lnTo>
                    <a:pt x="34925" y="242824"/>
                  </a:lnTo>
                  <a:lnTo>
                    <a:pt x="34925" y="277749"/>
                  </a:lnTo>
                  <a:lnTo>
                    <a:pt x="585977" y="277749"/>
                  </a:lnTo>
                  <a:lnTo>
                    <a:pt x="585977" y="321056"/>
                  </a:lnTo>
                  <a:lnTo>
                    <a:pt x="620902" y="286131"/>
                  </a:lnTo>
                  <a:lnTo>
                    <a:pt x="620902" y="242824"/>
                  </a:lnTo>
                  <a:close/>
                </a:path>
                <a:path w="771525" h="370839">
                  <a:moveTo>
                    <a:pt x="0" y="242824"/>
                  </a:moveTo>
                  <a:lnTo>
                    <a:pt x="0" y="277749"/>
                  </a:lnTo>
                  <a:lnTo>
                    <a:pt x="34925" y="277749"/>
                  </a:lnTo>
                  <a:lnTo>
                    <a:pt x="0" y="242824"/>
                  </a:lnTo>
                  <a:close/>
                </a:path>
                <a:path w="771525" h="370839">
                  <a:moveTo>
                    <a:pt x="34925" y="92582"/>
                  </a:moveTo>
                  <a:lnTo>
                    <a:pt x="0" y="127507"/>
                  </a:lnTo>
                  <a:lnTo>
                    <a:pt x="0" y="242824"/>
                  </a:lnTo>
                  <a:lnTo>
                    <a:pt x="34925" y="277749"/>
                  </a:lnTo>
                  <a:lnTo>
                    <a:pt x="34925" y="92582"/>
                  </a:lnTo>
                  <a:close/>
                </a:path>
                <a:path w="771525" h="370839">
                  <a:moveTo>
                    <a:pt x="746505" y="160528"/>
                  </a:moveTo>
                  <a:lnTo>
                    <a:pt x="721867" y="185166"/>
                  </a:lnTo>
                  <a:lnTo>
                    <a:pt x="746505" y="209804"/>
                  </a:lnTo>
                  <a:lnTo>
                    <a:pt x="746505" y="160528"/>
                  </a:lnTo>
                  <a:close/>
                </a:path>
                <a:path w="771525" h="370839">
                  <a:moveTo>
                    <a:pt x="746505" y="160528"/>
                  </a:moveTo>
                  <a:lnTo>
                    <a:pt x="746505" y="209804"/>
                  </a:lnTo>
                  <a:lnTo>
                    <a:pt x="771144" y="185166"/>
                  </a:lnTo>
                  <a:lnTo>
                    <a:pt x="746505" y="160528"/>
                  </a:lnTo>
                  <a:close/>
                </a:path>
                <a:path w="771525" h="370839">
                  <a:moveTo>
                    <a:pt x="620902" y="34925"/>
                  </a:moveTo>
                  <a:lnTo>
                    <a:pt x="620902" y="84200"/>
                  </a:lnTo>
                  <a:lnTo>
                    <a:pt x="721867" y="185166"/>
                  </a:lnTo>
                  <a:lnTo>
                    <a:pt x="746505" y="160528"/>
                  </a:lnTo>
                  <a:lnTo>
                    <a:pt x="620902" y="34925"/>
                  </a:lnTo>
                  <a:close/>
                </a:path>
                <a:path w="771525" h="370839">
                  <a:moveTo>
                    <a:pt x="34925" y="92582"/>
                  </a:moveTo>
                  <a:lnTo>
                    <a:pt x="0" y="92582"/>
                  </a:lnTo>
                  <a:lnTo>
                    <a:pt x="0" y="127507"/>
                  </a:lnTo>
                  <a:lnTo>
                    <a:pt x="34925" y="92582"/>
                  </a:lnTo>
                  <a:close/>
                </a:path>
                <a:path w="771525" h="370839">
                  <a:moveTo>
                    <a:pt x="585977" y="49275"/>
                  </a:moveTo>
                  <a:lnTo>
                    <a:pt x="585977" y="92582"/>
                  </a:lnTo>
                  <a:lnTo>
                    <a:pt x="34925" y="92582"/>
                  </a:lnTo>
                  <a:lnTo>
                    <a:pt x="34925" y="127507"/>
                  </a:lnTo>
                  <a:lnTo>
                    <a:pt x="620902" y="127507"/>
                  </a:lnTo>
                  <a:lnTo>
                    <a:pt x="620902" y="84200"/>
                  </a:lnTo>
                  <a:lnTo>
                    <a:pt x="585977" y="49275"/>
                  </a:lnTo>
                  <a:close/>
                </a:path>
                <a:path w="771525" h="370839">
                  <a:moveTo>
                    <a:pt x="596197" y="10219"/>
                  </a:moveTo>
                  <a:lnTo>
                    <a:pt x="585977" y="14446"/>
                  </a:lnTo>
                  <a:lnTo>
                    <a:pt x="585977" y="49275"/>
                  </a:lnTo>
                  <a:lnTo>
                    <a:pt x="620902" y="84200"/>
                  </a:lnTo>
                  <a:lnTo>
                    <a:pt x="620902" y="34925"/>
                  </a:lnTo>
                  <a:lnTo>
                    <a:pt x="596197" y="10219"/>
                  </a:lnTo>
                  <a:close/>
                </a:path>
                <a:path w="771525" h="370839">
                  <a:moveTo>
                    <a:pt x="585977" y="14446"/>
                  </a:moveTo>
                  <a:lnTo>
                    <a:pt x="561340" y="24637"/>
                  </a:lnTo>
                  <a:lnTo>
                    <a:pt x="585977" y="49275"/>
                  </a:lnTo>
                  <a:lnTo>
                    <a:pt x="585977" y="14446"/>
                  </a:lnTo>
                  <a:close/>
                </a:path>
                <a:path w="771525" h="370839">
                  <a:moveTo>
                    <a:pt x="620902" y="0"/>
                  </a:moveTo>
                  <a:lnTo>
                    <a:pt x="596197" y="10219"/>
                  </a:lnTo>
                  <a:lnTo>
                    <a:pt x="620902" y="34925"/>
                  </a:lnTo>
                  <a:lnTo>
                    <a:pt x="620902" y="0"/>
                  </a:lnTo>
                  <a:close/>
                </a:path>
                <a:path w="771525" h="370839">
                  <a:moveTo>
                    <a:pt x="585977" y="0"/>
                  </a:moveTo>
                  <a:lnTo>
                    <a:pt x="585977" y="14446"/>
                  </a:lnTo>
                  <a:lnTo>
                    <a:pt x="596197" y="10219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8880347" y="3975989"/>
            <a:ext cx="672465" cy="271780"/>
            <a:chOff x="8880347" y="3975989"/>
            <a:chExt cx="672465" cy="271780"/>
          </a:xfrm>
        </p:grpSpPr>
        <p:sp>
          <p:nvSpPr>
            <p:cNvPr id="32" name="object 32"/>
            <p:cNvSpPr/>
            <p:nvPr/>
          </p:nvSpPr>
          <p:spPr>
            <a:xfrm>
              <a:off x="8880348" y="3975988"/>
              <a:ext cx="672465" cy="271780"/>
            </a:xfrm>
            <a:custGeom>
              <a:avLst/>
              <a:gdLst/>
              <a:ahLst/>
              <a:cxnLst/>
              <a:rect l="l" t="t" r="r" b="b"/>
              <a:pathLst>
                <a:path w="672465" h="271779">
                  <a:moveTo>
                    <a:pt x="672084" y="162941"/>
                  </a:moveTo>
                  <a:lnTo>
                    <a:pt x="0" y="162941"/>
                  </a:lnTo>
                  <a:lnTo>
                    <a:pt x="0" y="271526"/>
                  </a:lnTo>
                  <a:lnTo>
                    <a:pt x="672084" y="271526"/>
                  </a:lnTo>
                  <a:lnTo>
                    <a:pt x="672084" y="162941"/>
                  </a:lnTo>
                  <a:close/>
                </a:path>
                <a:path w="672465" h="271779">
                  <a:moveTo>
                    <a:pt x="672084" y="0"/>
                  </a:moveTo>
                  <a:lnTo>
                    <a:pt x="0" y="0"/>
                  </a:lnTo>
                  <a:lnTo>
                    <a:pt x="0" y="108585"/>
                  </a:lnTo>
                  <a:lnTo>
                    <a:pt x="672084" y="108585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80347" y="3975989"/>
              <a:ext cx="672465" cy="271780"/>
            </a:xfrm>
            <a:custGeom>
              <a:avLst/>
              <a:gdLst/>
              <a:ahLst/>
              <a:cxnLst/>
              <a:rect l="l" t="t" r="r" b="b"/>
              <a:pathLst>
                <a:path w="672465" h="271779">
                  <a:moveTo>
                    <a:pt x="0" y="73660"/>
                  </a:moveTo>
                  <a:lnTo>
                    <a:pt x="0" y="108585"/>
                  </a:lnTo>
                  <a:lnTo>
                    <a:pt x="34925" y="108585"/>
                  </a:lnTo>
                  <a:lnTo>
                    <a:pt x="0" y="73660"/>
                  </a:lnTo>
                  <a:close/>
                </a:path>
                <a:path w="672465" h="271779">
                  <a:moveTo>
                    <a:pt x="34925" y="0"/>
                  </a:moveTo>
                  <a:lnTo>
                    <a:pt x="0" y="34925"/>
                  </a:lnTo>
                  <a:lnTo>
                    <a:pt x="0" y="73660"/>
                  </a:lnTo>
                  <a:lnTo>
                    <a:pt x="34925" y="108585"/>
                  </a:lnTo>
                  <a:lnTo>
                    <a:pt x="34925" y="0"/>
                  </a:lnTo>
                  <a:close/>
                </a:path>
                <a:path w="672465" h="271779">
                  <a:moveTo>
                    <a:pt x="637158" y="73660"/>
                  </a:moveTo>
                  <a:lnTo>
                    <a:pt x="34925" y="73660"/>
                  </a:lnTo>
                  <a:lnTo>
                    <a:pt x="34925" y="108585"/>
                  </a:lnTo>
                  <a:lnTo>
                    <a:pt x="637158" y="108585"/>
                  </a:lnTo>
                  <a:lnTo>
                    <a:pt x="637158" y="73660"/>
                  </a:lnTo>
                  <a:close/>
                </a:path>
                <a:path w="672465" h="271779">
                  <a:moveTo>
                    <a:pt x="637158" y="0"/>
                  </a:moveTo>
                  <a:lnTo>
                    <a:pt x="637158" y="108585"/>
                  </a:lnTo>
                  <a:lnTo>
                    <a:pt x="672083" y="73660"/>
                  </a:lnTo>
                  <a:lnTo>
                    <a:pt x="672083" y="34925"/>
                  </a:lnTo>
                  <a:lnTo>
                    <a:pt x="637158" y="0"/>
                  </a:lnTo>
                  <a:close/>
                </a:path>
                <a:path w="672465" h="271779">
                  <a:moveTo>
                    <a:pt x="672083" y="73660"/>
                  </a:moveTo>
                  <a:lnTo>
                    <a:pt x="637158" y="108585"/>
                  </a:lnTo>
                  <a:lnTo>
                    <a:pt x="672083" y="108585"/>
                  </a:lnTo>
                  <a:lnTo>
                    <a:pt x="672083" y="73660"/>
                  </a:lnTo>
                  <a:close/>
                </a:path>
                <a:path w="672465" h="271779">
                  <a:moveTo>
                    <a:pt x="34925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34925" y="0"/>
                  </a:lnTo>
                  <a:close/>
                </a:path>
                <a:path w="672465" h="271779">
                  <a:moveTo>
                    <a:pt x="637158" y="0"/>
                  </a:moveTo>
                  <a:lnTo>
                    <a:pt x="34925" y="0"/>
                  </a:lnTo>
                  <a:lnTo>
                    <a:pt x="34925" y="34925"/>
                  </a:lnTo>
                  <a:lnTo>
                    <a:pt x="637158" y="34925"/>
                  </a:lnTo>
                  <a:lnTo>
                    <a:pt x="637158" y="0"/>
                  </a:lnTo>
                  <a:close/>
                </a:path>
                <a:path w="672465" h="271779">
                  <a:moveTo>
                    <a:pt x="672083" y="0"/>
                  </a:moveTo>
                  <a:lnTo>
                    <a:pt x="637158" y="0"/>
                  </a:lnTo>
                  <a:lnTo>
                    <a:pt x="672083" y="34925"/>
                  </a:lnTo>
                  <a:lnTo>
                    <a:pt x="672083" y="0"/>
                  </a:lnTo>
                  <a:close/>
                </a:path>
                <a:path w="672465" h="271779">
                  <a:moveTo>
                    <a:pt x="0" y="236600"/>
                  </a:moveTo>
                  <a:lnTo>
                    <a:pt x="0" y="271525"/>
                  </a:lnTo>
                  <a:lnTo>
                    <a:pt x="34925" y="271525"/>
                  </a:lnTo>
                  <a:lnTo>
                    <a:pt x="0" y="236600"/>
                  </a:lnTo>
                  <a:close/>
                </a:path>
                <a:path w="672465" h="271779">
                  <a:moveTo>
                    <a:pt x="34925" y="162941"/>
                  </a:moveTo>
                  <a:lnTo>
                    <a:pt x="0" y="197866"/>
                  </a:lnTo>
                  <a:lnTo>
                    <a:pt x="0" y="236600"/>
                  </a:lnTo>
                  <a:lnTo>
                    <a:pt x="34925" y="271525"/>
                  </a:lnTo>
                  <a:lnTo>
                    <a:pt x="34925" y="162941"/>
                  </a:lnTo>
                  <a:close/>
                </a:path>
                <a:path w="672465" h="271779">
                  <a:moveTo>
                    <a:pt x="637158" y="236600"/>
                  </a:moveTo>
                  <a:lnTo>
                    <a:pt x="34925" y="236600"/>
                  </a:lnTo>
                  <a:lnTo>
                    <a:pt x="34925" y="271525"/>
                  </a:lnTo>
                  <a:lnTo>
                    <a:pt x="637158" y="271525"/>
                  </a:lnTo>
                  <a:lnTo>
                    <a:pt x="637158" y="236600"/>
                  </a:lnTo>
                  <a:close/>
                </a:path>
                <a:path w="672465" h="271779">
                  <a:moveTo>
                    <a:pt x="637158" y="162941"/>
                  </a:moveTo>
                  <a:lnTo>
                    <a:pt x="637158" y="271525"/>
                  </a:lnTo>
                  <a:lnTo>
                    <a:pt x="672083" y="236600"/>
                  </a:lnTo>
                  <a:lnTo>
                    <a:pt x="672083" y="197866"/>
                  </a:lnTo>
                  <a:lnTo>
                    <a:pt x="637158" y="162941"/>
                  </a:lnTo>
                  <a:close/>
                </a:path>
                <a:path w="672465" h="271779">
                  <a:moveTo>
                    <a:pt x="672083" y="236600"/>
                  </a:moveTo>
                  <a:lnTo>
                    <a:pt x="637158" y="271525"/>
                  </a:lnTo>
                  <a:lnTo>
                    <a:pt x="672083" y="271525"/>
                  </a:lnTo>
                  <a:lnTo>
                    <a:pt x="672083" y="236600"/>
                  </a:lnTo>
                  <a:close/>
                </a:path>
                <a:path w="672465" h="271779">
                  <a:moveTo>
                    <a:pt x="34925" y="162941"/>
                  </a:moveTo>
                  <a:lnTo>
                    <a:pt x="0" y="162941"/>
                  </a:lnTo>
                  <a:lnTo>
                    <a:pt x="0" y="197866"/>
                  </a:lnTo>
                  <a:lnTo>
                    <a:pt x="34925" y="162941"/>
                  </a:lnTo>
                  <a:close/>
                </a:path>
                <a:path w="672465" h="271779">
                  <a:moveTo>
                    <a:pt x="637158" y="162941"/>
                  </a:moveTo>
                  <a:lnTo>
                    <a:pt x="34925" y="162941"/>
                  </a:lnTo>
                  <a:lnTo>
                    <a:pt x="34925" y="197866"/>
                  </a:lnTo>
                  <a:lnTo>
                    <a:pt x="637158" y="197866"/>
                  </a:lnTo>
                  <a:lnTo>
                    <a:pt x="637158" y="162941"/>
                  </a:lnTo>
                  <a:close/>
                </a:path>
                <a:path w="672465" h="271779">
                  <a:moveTo>
                    <a:pt x="672083" y="162941"/>
                  </a:moveTo>
                  <a:lnTo>
                    <a:pt x="637158" y="162941"/>
                  </a:lnTo>
                  <a:lnTo>
                    <a:pt x="672083" y="197866"/>
                  </a:lnTo>
                  <a:lnTo>
                    <a:pt x="672083" y="162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/>
          <p:nvPr/>
        </p:nvSpPr>
        <p:spPr>
          <a:xfrm>
            <a:off x="9694164" y="3555491"/>
            <a:ext cx="1781555" cy="11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2523744" y="89915"/>
            <a:ext cx="8214359" cy="1434465"/>
            <a:chOff x="2523744" y="89915"/>
            <a:chExt cx="8214359" cy="1434465"/>
          </a:xfrm>
        </p:grpSpPr>
        <p:sp>
          <p:nvSpPr>
            <p:cNvPr id="36" name="object 36"/>
            <p:cNvSpPr/>
            <p:nvPr/>
          </p:nvSpPr>
          <p:spPr>
            <a:xfrm>
              <a:off x="2523744" y="230136"/>
              <a:ext cx="8214359" cy="10119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63468" y="89915"/>
              <a:ext cx="6714744" cy="14340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552700" y="259079"/>
              <a:ext cx="8106156" cy="9037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551176" y="257555"/>
              <a:ext cx="8109584" cy="906780"/>
            </a:xfrm>
            <a:custGeom>
              <a:avLst/>
              <a:gdLst/>
              <a:ahLst/>
              <a:cxnLst/>
              <a:rect l="l" t="t" r="r" b="b"/>
              <a:pathLst>
                <a:path w="8109584" h="906780">
                  <a:moveTo>
                    <a:pt x="8109204" y="0"/>
                  </a:moveTo>
                  <a:lnTo>
                    <a:pt x="8102854" y="0"/>
                  </a:lnTo>
                  <a:lnTo>
                    <a:pt x="8102854" y="6350"/>
                  </a:lnTo>
                  <a:lnTo>
                    <a:pt x="8102854" y="900430"/>
                  </a:lnTo>
                  <a:lnTo>
                    <a:pt x="6350" y="900430"/>
                  </a:lnTo>
                  <a:lnTo>
                    <a:pt x="6350" y="6350"/>
                  </a:lnTo>
                  <a:lnTo>
                    <a:pt x="8102854" y="6350"/>
                  </a:lnTo>
                  <a:lnTo>
                    <a:pt x="8102854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06780"/>
                  </a:lnTo>
                  <a:lnTo>
                    <a:pt x="6350" y="906780"/>
                  </a:lnTo>
                  <a:lnTo>
                    <a:pt x="8102854" y="906780"/>
                  </a:lnTo>
                  <a:lnTo>
                    <a:pt x="8109204" y="906780"/>
                  </a:lnTo>
                  <a:lnTo>
                    <a:pt x="8109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389376" y="114274"/>
              <a:ext cx="6611111" cy="9235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093463" y="521182"/>
              <a:ext cx="5097780" cy="9235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1328" rIns="0" bIns="0" rtlCol="0" vert="horz">
            <a:spAutoFit/>
          </a:bodyPr>
          <a:lstStyle/>
          <a:p>
            <a:pPr marL="2000250" marR="5080" indent="-704215">
              <a:lnSpc>
                <a:spcPts val="3210"/>
              </a:lnSpc>
              <a:spcBef>
                <a:spcPts val="535"/>
              </a:spcBef>
            </a:pPr>
            <a:r>
              <a:rPr dirty="0" spc="-10"/>
              <a:t>Схема </a:t>
            </a:r>
            <a:r>
              <a:rPr dirty="0"/>
              <a:t>преступной</a:t>
            </a:r>
            <a:r>
              <a:rPr dirty="0" spc="-70"/>
              <a:t> </a:t>
            </a:r>
            <a:r>
              <a:rPr dirty="0" spc="-15"/>
              <a:t>деятельности,  </a:t>
            </a:r>
            <a:r>
              <a:rPr dirty="0" spc="-5"/>
              <a:t>связанной </a:t>
            </a:r>
            <a:r>
              <a:rPr dirty="0"/>
              <a:t>с</a:t>
            </a:r>
            <a:r>
              <a:rPr dirty="0" spc="-10"/>
              <a:t> «фишингом»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876044"/>
            <a:ext cx="55245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89953" y="1298194"/>
            <a:ext cx="5114290" cy="482282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394970" marR="5080" indent="-382905">
              <a:lnSpc>
                <a:spcPct val="93900"/>
              </a:lnSpc>
              <a:spcBef>
                <a:spcPts val="275"/>
              </a:spcBef>
              <a:buChar char="■"/>
              <a:tabLst>
                <a:tab pos="394970" algn="l"/>
                <a:tab pos="395605" algn="l"/>
              </a:tabLst>
            </a:pPr>
            <a:r>
              <a:rPr dirty="0" sz="2400" spc="-150">
                <a:solidFill>
                  <a:srgbClr val="181B0E"/>
                </a:solidFill>
                <a:latin typeface="Arial"/>
                <a:cs typeface="Arial"/>
              </a:rPr>
              <a:t>В </a:t>
            </a:r>
            <a:r>
              <a:rPr dirty="0" sz="2400" spc="-125">
                <a:solidFill>
                  <a:srgbClr val="181B0E"/>
                </a:solidFill>
                <a:latin typeface="Arial"/>
                <a:cs typeface="Arial"/>
              </a:rPr>
              <a:t>цифровой </a:t>
            </a:r>
            <a:r>
              <a:rPr dirty="0" sz="2400" spc="-114">
                <a:solidFill>
                  <a:srgbClr val="181B0E"/>
                </a:solidFill>
                <a:latin typeface="Arial"/>
                <a:cs typeface="Arial"/>
              </a:rPr>
              <a:t>среде </a:t>
            </a:r>
            <a:r>
              <a:rPr dirty="0" sz="2400" spc="-204">
                <a:solidFill>
                  <a:srgbClr val="181B0E"/>
                </a:solidFill>
                <a:latin typeface="Arial"/>
                <a:cs typeface="Arial"/>
              </a:rPr>
              <a:t>у </a:t>
            </a:r>
            <a:r>
              <a:rPr dirty="0" sz="2400" spc="-105">
                <a:solidFill>
                  <a:srgbClr val="181B0E"/>
                </a:solidFill>
                <a:latin typeface="Arial"/>
                <a:cs typeface="Arial"/>
              </a:rPr>
              <a:t>всех </a:t>
            </a:r>
            <a:r>
              <a:rPr dirty="0" sz="2400" spc="-70">
                <a:solidFill>
                  <a:srgbClr val="181B0E"/>
                </a:solidFill>
                <a:latin typeface="Arial"/>
                <a:cs typeface="Arial"/>
              </a:rPr>
              <a:t>нас </a:t>
            </a:r>
            <a:r>
              <a:rPr dirty="0" sz="2400" spc="-145">
                <a:solidFill>
                  <a:srgbClr val="181B0E"/>
                </a:solidFill>
                <a:latin typeface="Arial"/>
                <a:cs typeface="Arial"/>
              </a:rPr>
              <a:t>есть  </a:t>
            </a:r>
            <a:r>
              <a:rPr dirty="0" sz="2400" spc="-70">
                <a:solidFill>
                  <a:srgbClr val="181B0E"/>
                </a:solidFill>
                <a:latin typeface="Arial"/>
                <a:cs typeface="Arial"/>
              </a:rPr>
              <a:t>двойник: </a:t>
            </a:r>
            <a:r>
              <a:rPr dirty="0" sz="2400" spc="-75">
                <a:solidFill>
                  <a:srgbClr val="181B0E"/>
                </a:solidFill>
                <a:latin typeface="Arial"/>
                <a:cs typeface="Arial"/>
              </a:rPr>
              <a:t>аккаунты </a:t>
            </a:r>
            <a:r>
              <a:rPr dirty="0" sz="2400" spc="-20">
                <a:solidFill>
                  <a:srgbClr val="181B0E"/>
                </a:solidFill>
                <a:latin typeface="Arial"/>
                <a:cs typeface="Arial"/>
              </a:rPr>
              <a:t>в </a:t>
            </a:r>
            <a:r>
              <a:rPr dirty="0" sz="2400" spc="-120">
                <a:solidFill>
                  <a:srgbClr val="181B0E"/>
                </a:solidFill>
                <a:latin typeface="Arial"/>
                <a:cs typeface="Arial"/>
              </a:rPr>
              <a:t>соцсетях,  </a:t>
            </a:r>
            <a:r>
              <a:rPr dirty="0" sz="2400" spc="-135">
                <a:solidFill>
                  <a:srgbClr val="181B0E"/>
                </a:solidFill>
                <a:latin typeface="Arial"/>
                <a:cs typeface="Arial"/>
              </a:rPr>
              <a:t>платежные </a:t>
            </a:r>
            <a:r>
              <a:rPr dirty="0" sz="2400" spc="-160">
                <a:solidFill>
                  <a:srgbClr val="181B0E"/>
                </a:solidFill>
                <a:latin typeface="Arial"/>
                <a:cs typeface="Arial"/>
              </a:rPr>
              <a:t>профили, </a:t>
            </a: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информация </a:t>
            </a:r>
            <a:r>
              <a:rPr dirty="0" sz="2400" spc="-90">
                <a:solidFill>
                  <a:srgbClr val="181B0E"/>
                </a:solidFill>
                <a:latin typeface="Arial"/>
                <a:cs typeface="Arial"/>
              </a:rPr>
              <a:t>о  </a:t>
            </a:r>
            <a:r>
              <a:rPr dirty="0" sz="2400" spc="-70">
                <a:solidFill>
                  <a:srgbClr val="181B0E"/>
                </a:solidFill>
                <a:latin typeface="Arial"/>
                <a:cs typeface="Arial"/>
              </a:rPr>
              <a:t>нас </a:t>
            </a:r>
            <a:r>
              <a:rPr dirty="0" sz="2400" spc="-75">
                <a:solidFill>
                  <a:srgbClr val="181B0E"/>
                </a:solidFill>
                <a:latin typeface="Arial"/>
                <a:cs typeface="Arial"/>
              </a:rPr>
              <a:t>по </a:t>
            </a:r>
            <a:r>
              <a:rPr dirty="0" sz="2400" spc="-150">
                <a:solidFill>
                  <a:srgbClr val="181B0E"/>
                </a:solidFill>
                <a:latin typeface="Arial"/>
                <a:cs typeface="Arial"/>
              </a:rPr>
              <a:t>роду</a:t>
            </a:r>
            <a:r>
              <a:rPr dirty="0" sz="2400" spc="-70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181B0E"/>
                </a:solidFill>
                <a:latin typeface="Arial"/>
                <a:cs typeface="Arial"/>
              </a:rPr>
              <a:t>деятельности.</a:t>
            </a:r>
            <a:endParaRPr sz="2400">
              <a:latin typeface="Arial"/>
              <a:cs typeface="Arial"/>
            </a:endParaRPr>
          </a:p>
          <a:p>
            <a:pPr marL="394970" marR="535305" indent="-382905">
              <a:lnSpc>
                <a:spcPts val="2710"/>
              </a:lnSpc>
              <a:spcBef>
                <a:spcPts val="1265"/>
              </a:spcBef>
              <a:buChar char="■"/>
              <a:tabLst>
                <a:tab pos="394970" algn="l"/>
                <a:tab pos="395605" algn="l"/>
              </a:tabLst>
            </a:pPr>
            <a:r>
              <a:rPr dirty="0" sz="2400" spc="-215">
                <a:solidFill>
                  <a:srgbClr val="181B0E"/>
                </a:solidFill>
                <a:latin typeface="Arial"/>
                <a:cs typeface="Arial"/>
              </a:rPr>
              <a:t>Эта </a:t>
            </a: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информация </a:t>
            </a:r>
            <a:r>
              <a:rPr dirty="0" sz="2400" spc="-160">
                <a:solidFill>
                  <a:srgbClr val="181B0E"/>
                </a:solidFill>
                <a:latin typeface="Arial"/>
                <a:cs typeface="Arial"/>
              </a:rPr>
              <a:t>требует </a:t>
            </a:r>
            <a:r>
              <a:rPr dirty="0" sz="2400" spc="-60">
                <a:solidFill>
                  <a:srgbClr val="181B0E"/>
                </a:solidFill>
                <a:latin typeface="Arial"/>
                <a:cs typeface="Arial"/>
              </a:rPr>
              <a:t>самой  </a:t>
            </a:r>
            <a:r>
              <a:rPr dirty="0" sz="2400" spc="-80">
                <a:solidFill>
                  <a:srgbClr val="181B0E"/>
                </a:solidFill>
                <a:latin typeface="Arial"/>
                <a:cs typeface="Arial"/>
              </a:rPr>
              <a:t>серьезной </a:t>
            </a:r>
            <a:r>
              <a:rPr dirty="0" sz="2400" spc="-114">
                <a:solidFill>
                  <a:srgbClr val="181B0E"/>
                </a:solidFill>
                <a:latin typeface="Arial"/>
                <a:cs typeface="Arial"/>
              </a:rPr>
              <a:t>защиты</a:t>
            </a:r>
            <a:r>
              <a:rPr dirty="0" sz="2400" spc="-35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181B0E"/>
                </a:solidFill>
                <a:latin typeface="Arial"/>
                <a:cs typeface="Arial"/>
              </a:rPr>
              <a:t>от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ts val="2640"/>
              </a:lnSpc>
            </a:pPr>
            <a:r>
              <a:rPr dirty="0" sz="2400" spc="-125">
                <a:solidFill>
                  <a:srgbClr val="181B0E"/>
                </a:solidFill>
                <a:latin typeface="Arial"/>
                <a:cs typeface="Arial"/>
              </a:rPr>
              <a:t>посягательств.</a:t>
            </a:r>
            <a:endParaRPr sz="2400">
              <a:latin typeface="Arial"/>
              <a:cs typeface="Arial"/>
            </a:endParaRPr>
          </a:p>
          <a:p>
            <a:pPr marL="394970" marR="2166620" indent="-382905">
              <a:lnSpc>
                <a:spcPts val="2700"/>
              </a:lnSpc>
              <a:spcBef>
                <a:spcPts val="1270"/>
              </a:spcBef>
              <a:buChar char="■"/>
              <a:tabLst>
                <a:tab pos="394970" algn="l"/>
                <a:tab pos="395605" algn="l"/>
              </a:tabLst>
            </a:pPr>
            <a:r>
              <a:rPr dirty="0" sz="2400" spc="-165">
                <a:solidFill>
                  <a:srgbClr val="181B0E"/>
                </a:solidFill>
                <a:latin typeface="Arial"/>
                <a:cs typeface="Arial"/>
              </a:rPr>
              <a:t>Главная </a:t>
            </a: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защита </a:t>
            </a:r>
            <a:r>
              <a:rPr dirty="0" sz="2400" spc="-190">
                <a:solidFill>
                  <a:srgbClr val="181B0E"/>
                </a:solidFill>
                <a:latin typeface="Arial"/>
                <a:cs typeface="Arial"/>
              </a:rPr>
              <a:t>от  </a:t>
            </a: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злоумышленника</a:t>
            </a:r>
            <a:r>
              <a:rPr dirty="0" sz="2400" spc="-95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181B0E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394970" marR="24765">
              <a:lnSpc>
                <a:spcPts val="2700"/>
              </a:lnSpc>
              <a:spcBef>
                <a:spcPts val="15"/>
              </a:spcBef>
            </a:pP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неукоснительной </a:t>
            </a:r>
            <a:r>
              <a:rPr dirty="0" sz="2400" spc="-120">
                <a:solidFill>
                  <a:srgbClr val="181B0E"/>
                </a:solidFill>
                <a:latin typeface="Arial"/>
                <a:cs typeface="Arial"/>
              </a:rPr>
              <a:t>соблюдение  </a:t>
            </a:r>
            <a:r>
              <a:rPr dirty="0" sz="2400" spc="-105">
                <a:solidFill>
                  <a:srgbClr val="181B0E"/>
                </a:solidFill>
                <a:latin typeface="Arial"/>
                <a:cs typeface="Arial"/>
              </a:rPr>
              <a:t>правил </a:t>
            </a:r>
            <a:r>
              <a:rPr dirty="0" sz="2400" spc="-170">
                <a:solidFill>
                  <a:srgbClr val="181B0E"/>
                </a:solidFill>
                <a:latin typeface="Arial"/>
                <a:cs typeface="Arial"/>
              </a:rPr>
              <a:t>«цифровой </a:t>
            </a:r>
            <a:r>
              <a:rPr dirty="0" sz="2400" spc="-114">
                <a:solidFill>
                  <a:srgbClr val="181B0E"/>
                </a:solidFill>
                <a:latin typeface="Arial"/>
                <a:cs typeface="Arial"/>
              </a:rPr>
              <a:t>гигиены»</a:t>
            </a:r>
            <a:r>
              <a:rPr dirty="0" sz="2400" spc="40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181B0E"/>
                </a:solidFill>
                <a:latin typeface="Arial"/>
                <a:cs typeface="Arial"/>
              </a:rPr>
              <a:t>(смена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ts val="2570"/>
              </a:lnSpc>
            </a:pPr>
            <a:r>
              <a:rPr dirty="0" sz="2400" spc="-110">
                <a:solidFill>
                  <a:srgbClr val="181B0E"/>
                </a:solidFill>
                <a:latin typeface="Arial"/>
                <a:cs typeface="Arial"/>
              </a:rPr>
              <a:t>паролей,</a:t>
            </a:r>
            <a:r>
              <a:rPr dirty="0" sz="2400" spc="-75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181B0E"/>
                </a:solidFill>
                <a:latin typeface="Arial"/>
                <a:cs typeface="Arial"/>
              </a:rPr>
              <a:t>двухфакторная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ts val="2795"/>
              </a:lnSpc>
            </a:pPr>
            <a:r>
              <a:rPr dirty="0" sz="2400" spc="-125">
                <a:solidFill>
                  <a:srgbClr val="181B0E"/>
                </a:solidFill>
                <a:latin typeface="Arial"/>
                <a:cs typeface="Arial"/>
              </a:rPr>
              <a:t>аутентификация, </a:t>
            </a:r>
            <a:r>
              <a:rPr dirty="0" sz="2400" spc="-100">
                <a:solidFill>
                  <a:srgbClr val="181B0E"/>
                </a:solidFill>
                <a:latin typeface="Arial"/>
                <a:cs typeface="Arial"/>
              </a:rPr>
              <a:t>обновление</a:t>
            </a:r>
            <a:r>
              <a:rPr dirty="0" sz="2400" spc="20">
                <a:solidFill>
                  <a:srgbClr val="181B0E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181B0E"/>
                </a:solidFill>
                <a:latin typeface="Arial"/>
                <a:cs typeface="Arial"/>
              </a:rPr>
              <a:t>ПО).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1432" y="42671"/>
            <a:ext cx="9361170" cy="1229360"/>
            <a:chOff x="1551432" y="42671"/>
            <a:chExt cx="9361170" cy="1229360"/>
          </a:xfrm>
        </p:grpSpPr>
        <p:sp>
          <p:nvSpPr>
            <p:cNvPr id="5" name="object 5"/>
            <p:cNvSpPr/>
            <p:nvPr/>
          </p:nvSpPr>
          <p:spPr>
            <a:xfrm>
              <a:off x="1551432" y="42671"/>
              <a:ext cx="7037070" cy="1229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862316" y="42671"/>
              <a:ext cx="867918" cy="1229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41208" y="42671"/>
              <a:ext cx="2771394" cy="12291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4933" y="189357"/>
            <a:ext cx="85255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4"/>
              <a:t>Наш </a:t>
            </a:r>
            <a:r>
              <a:rPr dirty="0" sz="4400" spc="-305"/>
              <a:t>«цифровой </a:t>
            </a:r>
            <a:r>
              <a:rPr dirty="0" sz="4400" spc="-215"/>
              <a:t>двойник» </a:t>
            </a:r>
            <a:r>
              <a:rPr dirty="0" sz="4400" spc="-365"/>
              <a:t>- </a:t>
            </a:r>
            <a:r>
              <a:rPr dirty="0" sz="4400" spc="-175"/>
              <a:t>кто</a:t>
            </a:r>
            <a:r>
              <a:rPr dirty="0" sz="4400" spc="385"/>
              <a:t> </a:t>
            </a:r>
            <a:r>
              <a:rPr dirty="0" sz="4400" spc="-275"/>
              <a:t>это?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9711" y="150876"/>
            <a:ext cx="6744970" cy="1558290"/>
            <a:chOff x="3029711" y="150876"/>
            <a:chExt cx="6744970" cy="1558290"/>
          </a:xfrm>
        </p:grpSpPr>
        <p:sp>
          <p:nvSpPr>
            <p:cNvPr id="3" name="object 3"/>
            <p:cNvSpPr/>
            <p:nvPr/>
          </p:nvSpPr>
          <p:spPr>
            <a:xfrm>
              <a:off x="3029711" y="150876"/>
              <a:ext cx="2737866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69407" y="150876"/>
              <a:ext cx="4604766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62627" y="699516"/>
              <a:ext cx="733805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98263" y="699516"/>
              <a:ext cx="1669541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69635" y="699516"/>
              <a:ext cx="712470" cy="1009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83935" y="699516"/>
              <a:ext cx="2847593" cy="1009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01110" y="271653"/>
            <a:ext cx="60604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70">
                <a:solidFill>
                  <a:srgbClr val="000000"/>
                </a:solidFill>
              </a:rPr>
              <a:t>Динамика</a:t>
            </a:r>
            <a:r>
              <a:rPr dirty="0" sz="3600" spc="-190">
                <a:solidFill>
                  <a:srgbClr val="000000"/>
                </a:solidFill>
              </a:rPr>
              <a:t> </a:t>
            </a:r>
            <a:r>
              <a:rPr dirty="0" sz="3600" spc="-135">
                <a:solidFill>
                  <a:srgbClr val="000000"/>
                </a:solidFill>
              </a:rPr>
              <a:t>киберпреступлений</a:t>
            </a:r>
            <a:endParaRPr sz="3600"/>
          </a:p>
          <a:p>
            <a:pPr algn="ctr" marL="635">
              <a:lnSpc>
                <a:spcPct val="100000"/>
              </a:lnSpc>
            </a:pPr>
            <a:r>
              <a:rPr dirty="0" sz="3600" spc="40">
                <a:solidFill>
                  <a:srgbClr val="000000"/>
                </a:solidFill>
              </a:rPr>
              <a:t>(1998-2020</a:t>
            </a:r>
            <a:r>
              <a:rPr dirty="0" sz="3600" spc="-150">
                <a:solidFill>
                  <a:srgbClr val="000000"/>
                </a:solidFill>
              </a:rPr>
              <a:t> </a:t>
            </a:r>
            <a:r>
              <a:rPr dirty="0" sz="3600" spc="-165">
                <a:solidFill>
                  <a:srgbClr val="000000"/>
                </a:solidFill>
              </a:rPr>
              <a:t>годы)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837944" y="1705355"/>
            <a:ext cx="8987028" cy="473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952244"/>
            <a:ext cx="5408676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4317" y="1221105"/>
            <a:ext cx="382206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latin typeface="Arial"/>
                <a:cs typeface="Arial"/>
              </a:rPr>
              <a:t>Сведения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000" spc="-75">
                <a:latin typeface="Arial"/>
                <a:cs typeface="Arial"/>
              </a:rPr>
              <a:t>o </a:t>
            </a:r>
            <a:r>
              <a:rPr dirty="0" sz="2000" spc="-90">
                <a:latin typeface="Arial"/>
                <a:cs typeface="Arial"/>
              </a:rPr>
              <a:t>количестве </a:t>
            </a:r>
            <a:r>
              <a:rPr dirty="0" sz="2000" spc="-65">
                <a:latin typeface="Arial"/>
                <a:cs typeface="Arial"/>
              </a:rPr>
              <a:t>зарегистрированных  </a:t>
            </a:r>
            <a:r>
              <a:rPr dirty="0" sz="2000" spc="-80">
                <a:latin typeface="Arial"/>
                <a:cs typeface="Arial"/>
              </a:rPr>
              <a:t>киберпреступлений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5">
                <a:latin typeface="Arial"/>
                <a:cs typeface="Arial"/>
              </a:rPr>
              <a:t>в </a:t>
            </a:r>
            <a:r>
              <a:rPr dirty="0" sz="2000" spc="30">
                <a:latin typeface="Arial"/>
                <a:cs typeface="Arial"/>
              </a:rPr>
              <a:t>2014 </a:t>
            </a:r>
            <a:r>
              <a:rPr dirty="0" sz="2000" spc="60">
                <a:latin typeface="Arial"/>
                <a:cs typeface="Arial"/>
              </a:rPr>
              <a:t>– </a:t>
            </a:r>
            <a:r>
              <a:rPr dirty="0" sz="2000" spc="65">
                <a:latin typeface="Arial"/>
                <a:cs typeface="Arial"/>
              </a:rPr>
              <a:t>2020</a:t>
            </a:r>
            <a:r>
              <a:rPr dirty="0" sz="2000" spc="-3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гг.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3868" y="2295142"/>
            <a:ext cx="5484876" cy="4436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06641" y="1216278"/>
            <a:ext cx="534670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latin typeface="Arial"/>
                <a:cs typeface="Arial"/>
              </a:rPr>
              <a:t>Сведения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75">
                <a:latin typeface="Arial"/>
                <a:cs typeface="Arial"/>
              </a:rPr>
              <a:t>об </a:t>
            </a:r>
            <a:r>
              <a:rPr dirty="0" sz="2000" spc="-125">
                <a:latin typeface="Arial"/>
                <a:cs typeface="Arial"/>
              </a:rPr>
              <a:t>удельном </a:t>
            </a:r>
            <a:r>
              <a:rPr dirty="0" sz="2000" spc="-55">
                <a:latin typeface="Arial"/>
                <a:cs typeface="Arial"/>
              </a:rPr>
              <a:t>весе </a:t>
            </a:r>
            <a:r>
              <a:rPr dirty="0" sz="2000" spc="-75">
                <a:latin typeface="Arial"/>
                <a:cs typeface="Arial"/>
              </a:rPr>
              <a:t>киберпреступлений </a:t>
            </a:r>
            <a:r>
              <a:rPr dirty="0" sz="2000" spc="-150">
                <a:latin typeface="Arial"/>
                <a:cs typeface="Arial"/>
              </a:rPr>
              <a:t>от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общего</a:t>
            </a:r>
            <a:endParaRPr sz="2000">
              <a:latin typeface="Arial"/>
              <a:cs typeface="Arial"/>
            </a:endParaRPr>
          </a:p>
          <a:p>
            <a:pPr algn="ctr" marL="919480" marR="908685" indent="635">
              <a:lnSpc>
                <a:spcPct val="100000"/>
              </a:lnSpc>
            </a:pPr>
            <a:r>
              <a:rPr dirty="0" sz="2000" spc="-85">
                <a:latin typeface="Arial"/>
                <a:cs typeface="Arial"/>
              </a:rPr>
              <a:t>количества </a:t>
            </a:r>
            <a:r>
              <a:rPr dirty="0" sz="2000" spc="-80">
                <a:latin typeface="Arial"/>
                <a:cs typeface="Arial"/>
              </a:rPr>
              <a:t>регистрируемых  </a:t>
            </a:r>
            <a:r>
              <a:rPr dirty="0" sz="2000" spc="-95">
                <a:latin typeface="Arial"/>
                <a:cs typeface="Arial"/>
              </a:rPr>
              <a:t>преступлений </a:t>
            </a:r>
            <a:r>
              <a:rPr dirty="0" sz="2000" spc="-15">
                <a:latin typeface="Arial"/>
                <a:cs typeface="Arial"/>
              </a:rPr>
              <a:t>в </a:t>
            </a:r>
            <a:r>
              <a:rPr dirty="0" sz="2000" spc="30">
                <a:latin typeface="Arial"/>
                <a:cs typeface="Arial"/>
              </a:rPr>
              <a:t>2014 </a:t>
            </a:r>
            <a:r>
              <a:rPr dirty="0" sz="2000" spc="60">
                <a:latin typeface="Arial"/>
                <a:cs typeface="Arial"/>
              </a:rPr>
              <a:t>– </a:t>
            </a:r>
            <a:r>
              <a:rPr dirty="0" sz="2000" spc="70">
                <a:latin typeface="Arial"/>
                <a:cs typeface="Arial"/>
              </a:rPr>
              <a:t>2020</a:t>
            </a:r>
            <a:r>
              <a:rPr dirty="0" sz="2000" spc="-3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гг.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3960" y="198120"/>
            <a:ext cx="10511790" cy="787400"/>
            <a:chOff x="1203960" y="198120"/>
            <a:chExt cx="10511790" cy="787400"/>
          </a:xfrm>
        </p:grpSpPr>
        <p:sp>
          <p:nvSpPr>
            <p:cNvPr id="7" name="object 7"/>
            <p:cNvSpPr/>
            <p:nvPr/>
          </p:nvSpPr>
          <p:spPr>
            <a:xfrm>
              <a:off x="1203960" y="198120"/>
              <a:ext cx="8782050" cy="787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18903" y="198120"/>
              <a:ext cx="555498" cy="7871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607295" y="198120"/>
              <a:ext cx="1383029" cy="7871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23219" y="198120"/>
              <a:ext cx="1192529" cy="787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12494" y="288747"/>
            <a:ext cx="10069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40">
                <a:solidFill>
                  <a:srgbClr val="000000"/>
                </a:solidFill>
              </a:rPr>
              <a:t>Статистические </a:t>
            </a:r>
            <a:r>
              <a:rPr dirty="0" sz="2800" spc="-105">
                <a:solidFill>
                  <a:srgbClr val="000000"/>
                </a:solidFill>
              </a:rPr>
              <a:t>данные о </a:t>
            </a:r>
            <a:r>
              <a:rPr dirty="0" sz="2800" spc="-100">
                <a:solidFill>
                  <a:srgbClr val="000000"/>
                </a:solidFill>
              </a:rPr>
              <a:t>киберпреступности </a:t>
            </a:r>
            <a:r>
              <a:rPr dirty="0" sz="2800" spc="-65">
                <a:solidFill>
                  <a:srgbClr val="000000"/>
                </a:solidFill>
              </a:rPr>
              <a:t>за </a:t>
            </a:r>
            <a:r>
              <a:rPr dirty="0" sz="2800" spc="30">
                <a:solidFill>
                  <a:srgbClr val="000000"/>
                </a:solidFill>
              </a:rPr>
              <a:t>2014-2020</a:t>
            </a:r>
            <a:r>
              <a:rPr dirty="0" sz="2800" spc="-175">
                <a:solidFill>
                  <a:srgbClr val="000000"/>
                </a:solidFill>
              </a:rPr>
              <a:t> </a:t>
            </a:r>
            <a:r>
              <a:rPr dirty="0" sz="2800" spc="-135">
                <a:solidFill>
                  <a:srgbClr val="000000"/>
                </a:solidFill>
              </a:rPr>
              <a:t>годы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9" y="80772"/>
            <a:ext cx="6729730" cy="1388110"/>
            <a:chOff x="3383279" y="80772"/>
            <a:chExt cx="6729730" cy="1388110"/>
          </a:xfrm>
        </p:grpSpPr>
        <p:sp>
          <p:nvSpPr>
            <p:cNvPr id="3" name="object 3"/>
            <p:cNvSpPr/>
            <p:nvPr/>
          </p:nvSpPr>
          <p:spPr>
            <a:xfrm>
              <a:off x="4648199" y="80772"/>
              <a:ext cx="4295394" cy="8999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83279" y="568452"/>
              <a:ext cx="3691889" cy="8999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41007" y="568452"/>
              <a:ext cx="1472946" cy="8999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79791" y="568452"/>
              <a:ext cx="636270" cy="8999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81900" y="568452"/>
              <a:ext cx="2530602" cy="8999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7620">
              <a:lnSpc>
                <a:spcPct val="100000"/>
              </a:lnSpc>
              <a:spcBef>
                <a:spcPts val="100"/>
              </a:spcBef>
            </a:pPr>
            <a:r>
              <a:rPr dirty="0" sz="3200" spc="-220">
                <a:solidFill>
                  <a:srgbClr val="000000"/>
                </a:solidFill>
              </a:rPr>
              <a:t>Аудитория</a:t>
            </a:r>
            <a:r>
              <a:rPr dirty="0" sz="3200" spc="-140">
                <a:solidFill>
                  <a:srgbClr val="000000"/>
                </a:solidFill>
              </a:rPr>
              <a:t> </a:t>
            </a:r>
            <a:r>
              <a:rPr dirty="0" sz="3200" spc="-145">
                <a:solidFill>
                  <a:srgbClr val="000000"/>
                </a:solidFill>
              </a:rPr>
              <a:t>интернета</a:t>
            </a:r>
            <a:endParaRPr sz="3200"/>
          </a:p>
          <a:p>
            <a:pPr algn="ctr" marL="1277620">
              <a:lnSpc>
                <a:spcPct val="100000"/>
              </a:lnSpc>
            </a:pPr>
            <a:r>
              <a:rPr dirty="0" sz="3200" spc="-105">
                <a:solidFill>
                  <a:srgbClr val="000000"/>
                </a:solidFill>
              </a:rPr>
              <a:t>(по </a:t>
            </a:r>
            <a:r>
              <a:rPr dirty="0" sz="3200" spc="-125">
                <a:solidFill>
                  <a:srgbClr val="000000"/>
                </a:solidFill>
              </a:rPr>
              <a:t>состоянию </a:t>
            </a:r>
            <a:r>
              <a:rPr dirty="0" sz="3200" spc="-70">
                <a:solidFill>
                  <a:srgbClr val="000000"/>
                </a:solidFill>
              </a:rPr>
              <a:t>на </a:t>
            </a:r>
            <a:r>
              <a:rPr dirty="0" sz="3200" spc="40">
                <a:solidFill>
                  <a:srgbClr val="000000"/>
                </a:solidFill>
              </a:rPr>
              <a:t>2018-2020</a:t>
            </a:r>
            <a:r>
              <a:rPr dirty="0" sz="3200" spc="-195">
                <a:solidFill>
                  <a:srgbClr val="000000"/>
                </a:solidFill>
              </a:rPr>
              <a:t> </a:t>
            </a:r>
            <a:r>
              <a:rPr dirty="0" sz="3200" spc="-150">
                <a:solidFill>
                  <a:srgbClr val="000000"/>
                </a:solidFill>
              </a:rPr>
              <a:t>годы)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961644" y="1417319"/>
            <a:ext cx="10916412" cy="5108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883" y="402717"/>
            <a:ext cx="56559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25">
                <a:latin typeface="Arial"/>
                <a:cs typeface="Arial"/>
              </a:rPr>
              <a:t>Тип </a:t>
            </a:r>
            <a:r>
              <a:rPr dirty="0" sz="2800" spc="-150">
                <a:latin typeface="Arial"/>
                <a:cs typeface="Arial"/>
              </a:rPr>
              <a:t>устройств </a:t>
            </a:r>
            <a:r>
              <a:rPr dirty="0" sz="2800" spc="-265">
                <a:latin typeface="Arial"/>
                <a:cs typeface="Arial"/>
              </a:rPr>
              <a:t>для </a:t>
            </a:r>
            <a:r>
              <a:rPr dirty="0" sz="2800" spc="-140">
                <a:latin typeface="Arial"/>
                <a:cs typeface="Arial"/>
              </a:rPr>
              <a:t>выхода </a:t>
            </a:r>
            <a:r>
              <a:rPr dirty="0" sz="2800" spc="-25">
                <a:latin typeface="Arial"/>
                <a:cs typeface="Arial"/>
              </a:rPr>
              <a:t>в</a:t>
            </a:r>
            <a:r>
              <a:rPr dirty="0" sz="2800" spc="-229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интернет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01155" y="3589020"/>
            <a:ext cx="5519928" cy="2793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975603" y="1943100"/>
            <a:ext cx="6135370" cy="1367790"/>
            <a:chOff x="5975603" y="1943100"/>
            <a:chExt cx="6135370" cy="1367790"/>
          </a:xfrm>
        </p:grpSpPr>
        <p:sp>
          <p:nvSpPr>
            <p:cNvPr id="5" name="object 5"/>
            <p:cNvSpPr/>
            <p:nvPr/>
          </p:nvSpPr>
          <p:spPr>
            <a:xfrm>
              <a:off x="7034783" y="1943100"/>
              <a:ext cx="4118610" cy="953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75603" y="2357627"/>
              <a:ext cx="6134861" cy="9532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231763" y="2056637"/>
            <a:ext cx="5591810" cy="95758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 marR="5080" indent="1059180">
              <a:lnSpc>
                <a:spcPts val="3260"/>
              </a:lnSpc>
              <a:spcBef>
                <a:spcPts val="885"/>
              </a:spcBef>
            </a:pPr>
            <a:r>
              <a:rPr dirty="0" sz="3400" spc="-145">
                <a:latin typeface="Arial"/>
                <a:cs typeface="Arial"/>
              </a:rPr>
              <a:t>Востребованность  информационных</a:t>
            </a:r>
            <a:r>
              <a:rPr dirty="0" sz="3400" spc="-185">
                <a:latin typeface="Arial"/>
                <a:cs typeface="Arial"/>
              </a:rPr>
              <a:t> </a:t>
            </a:r>
            <a:r>
              <a:rPr dirty="0" sz="3400" spc="-105">
                <a:latin typeface="Arial"/>
                <a:cs typeface="Arial"/>
              </a:rPr>
              <a:t>источников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4892" y="100584"/>
            <a:ext cx="7668259" cy="1249045"/>
            <a:chOff x="2564892" y="100584"/>
            <a:chExt cx="7668259" cy="1249045"/>
          </a:xfrm>
        </p:grpSpPr>
        <p:sp>
          <p:nvSpPr>
            <p:cNvPr id="3" name="object 3"/>
            <p:cNvSpPr/>
            <p:nvPr/>
          </p:nvSpPr>
          <p:spPr>
            <a:xfrm>
              <a:off x="2564892" y="100584"/>
              <a:ext cx="7668006" cy="870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142232" y="478536"/>
              <a:ext cx="4420362" cy="870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6667" y="203961"/>
            <a:ext cx="7079615" cy="875665"/>
          </a:xfrm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1590040" marR="5080" indent="-1577975">
              <a:lnSpc>
                <a:spcPts val="2980"/>
              </a:lnSpc>
              <a:spcBef>
                <a:spcPts val="810"/>
              </a:spcBef>
            </a:pPr>
            <a:r>
              <a:rPr dirty="0" sz="3100" spc="-130">
                <a:solidFill>
                  <a:srgbClr val="000000"/>
                </a:solidFill>
              </a:rPr>
              <a:t>Основные </a:t>
            </a:r>
            <a:r>
              <a:rPr dirty="0" sz="3100" spc="-105">
                <a:solidFill>
                  <a:srgbClr val="000000"/>
                </a:solidFill>
              </a:rPr>
              <a:t>угрозы, которым </a:t>
            </a:r>
            <a:r>
              <a:rPr dirty="0" sz="3100" spc="-125">
                <a:solidFill>
                  <a:srgbClr val="000000"/>
                </a:solidFill>
              </a:rPr>
              <a:t>подвергается  </a:t>
            </a:r>
            <a:r>
              <a:rPr dirty="0" sz="3100" spc="-180">
                <a:solidFill>
                  <a:srgbClr val="000000"/>
                </a:solidFill>
              </a:rPr>
              <a:t>молодежь </a:t>
            </a:r>
            <a:r>
              <a:rPr dirty="0" sz="3100" spc="-25">
                <a:solidFill>
                  <a:srgbClr val="000000"/>
                </a:solidFill>
              </a:rPr>
              <a:t>в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145">
                <a:solidFill>
                  <a:srgbClr val="000000"/>
                </a:solidFill>
              </a:rPr>
              <a:t>интернете:</a:t>
            </a:r>
            <a:endParaRPr sz="3100"/>
          </a:p>
        </p:txBody>
      </p:sp>
      <p:sp>
        <p:nvSpPr>
          <p:cNvPr id="6" name="object 6"/>
          <p:cNvSpPr txBox="1"/>
          <p:nvPr/>
        </p:nvSpPr>
        <p:spPr>
          <a:xfrm>
            <a:off x="1193393" y="1226896"/>
            <a:ext cx="10300970" cy="5239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Информационная: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1800" spc="-70">
                <a:latin typeface="Arial"/>
                <a:cs typeface="Arial"/>
              </a:rPr>
              <a:t>новостная </a:t>
            </a:r>
            <a:r>
              <a:rPr dirty="0" sz="1800" spc="-55">
                <a:latin typeface="Arial"/>
                <a:cs typeface="Arial"/>
              </a:rPr>
              <a:t>повестка </a:t>
            </a:r>
            <a:r>
              <a:rPr dirty="0" sz="1800" spc="-75">
                <a:latin typeface="Arial"/>
                <a:cs typeface="Arial"/>
              </a:rPr>
              <a:t>(новостные </a:t>
            </a:r>
            <a:r>
              <a:rPr dirty="0" sz="1800" spc="-80">
                <a:latin typeface="Arial"/>
                <a:cs typeface="Arial"/>
              </a:rPr>
              <a:t>сайты, </a:t>
            </a:r>
            <a:r>
              <a:rPr dirty="0" sz="1800" spc="-60">
                <a:latin typeface="Arial"/>
                <a:cs typeface="Arial"/>
              </a:rPr>
              <a:t>экстремистские </a:t>
            </a:r>
            <a:r>
              <a:rPr dirty="0" sz="1800" spc="-65">
                <a:latin typeface="Arial"/>
                <a:cs typeface="Arial"/>
              </a:rPr>
              <a:t>группы, </a:t>
            </a:r>
            <a:r>
              <a:rPr dirty="0" sz="1800" spc="-105">
                <a:latin typeface="Arial"/>
                <a:cs typeface="Arial"/>
              </a:rPr>
              <a:t>блогосфера, </a:t>
            </a:r>
            <a:r>
              <a:rPr dirty="0" sz="1800" spc="-80">
                <a:latin typeface="Arial"/>
                <a:cs typeface="Arial"/>
              </a:rPr>
              <a:t>политическая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сфера)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65">
                <a:latin typeface="Arial"/>
                <a:cs typeface="Arial"/>
              </a:rPr>
              <a:t>реклама </a:t>
            </a:r>
            <a:r>
              <a:rPr dirty="0" sz="1800" spc="-50">
                <a:latin typeface="Arial"/>
                <a:cs typeface="Arial"/>
              </a:rPr>
              <a:t>наркотиков, </a:t>
            </a:r>
            <a:r>
              <a:rPr dirty="0" sz="1800" spc="-60">
                <a:latin typeface="Arial"/>
                <a:cs typeface="Arial"/>
              </a:rPr>
              <a:t>табака,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алкоголя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65">
                <a:latin typeface="Arial"/>
                <a:cs typeface="Arial"/>
              </a:rPr>
              <a:t>порнографические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материалы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50">
                <a:latin typeface="Arial"/>
                <a:cs typeface="Arial"/>
              </a:rPr>
              <a:t>агрессивный </a:t>
            </a:r>
            <a:r>
              <a:rPr dirty="0" sz="1800" spc="-80">
                <a:latin typeface="Arial"/>
                <a:cs typeface="Arial"/>
              </a:rPr>
              <a:t>контент </a:t>
            </a:r>
            <a:r>
              <a:rPr dirty="0" sz="1800" spc="-105">
                <a:latin typeface="Arial"/>
                <a:cs typeface="Arial"/>
              </a:rPr>
              <a:t>(«вписки», </a:t>
            </a:r>
            <a:r>
              <a:rPr dirty="0" sz="1800" spc="-110">
                <a:latin typeface="Arial"/>
                <a:cs typeface="Arial"/>
              </a:rPr>
              <a:t>«группы смерти», </a:t>
            </a:r>
            <a:r>
              <a:rPr dirty="0" sz="1800" spc="-65">
                <a:latin typeface="Arial"/>
                <a:cs typeface="Arial"/>
              </a:rPr>
              <a:t>группы маргинальной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направленности)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120">
                <a:latin typeface="Arial"/>
                <a:cs typeface="Arial"/>
              </a:rPr>
              <a:t>троллинг </a:t>
            </a:r>
            <a:r>
              <a:rPr dirty="0" sz="1800" spc="-50">
                <a:latin typeface="Arial"/>
                <a:cs typeface="Arial"/>
              </a:rPr>
              <a:t>и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кибербуллинг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latin typeface="Arial"/>
                <a:cs typeface="Arial"/>
              </a:rPr>
              <a:t>2.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Мошенничество:</a:t>
            </a:r>
            <a:endParaRPr sz="1800">
              <a:latin typeface="Arial"/>
              <a:cs typeface="Arial"/>
            </a:endParaRPr>
          </a:p>
          <a:p>
            <a:pPr marL="355600" marR="280035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100">
                <a:latin typeface="Arial"/>
                <a:cs typeface="Arial"/>
              </a:rPr>
              <a:t>индустрия </a:t>
            </a:r>
            <a:r>
              <a:rPr dirty="0" sz="1800" spc="-85">
                <a:latin typeface="Arial"/>
                <a:cs typeface="Arial"/>
              </a:rPr>
              <a:t>развлекательного </a:t>
            </a:r>
            <a:r>
              <a:rPr dirty="0" sz="1800" spc="-80">
                <a:latin typeface="Arial"/>
                <a:cs typeface="Arial"/>
              </a:rPr>
              <a:t>контента </a:t>
            </a:r>
            <a:r>
              <a:rPr dirty="0" sz="1800" spc="-105">
                <a:latin typeface="Arial"/>
                <a:cs typeface="Arial"/>
              </a:rPr>
              <a:t>(платные </a:t>
            </a:r>
            <a:r>
              <a:rPr dirty="0" sz="1800" spc="-60">
                <a:latin typeface="Arial"/>
                <a:cs typeface="Arial"/>
              </a:rPr>
              <a:t>подписки </a:t>
            </a:r>
            <a:r>
              <a:rPr dirty="0" sz="1800" spc="-45">
                <a:latin typeface="Arial"/>
                <a:cs typeface="Arial"/>
              </a:rPr>
              <a:t>на игры </a:t>
            </a:r>
            <a:r>
              <a:rPr dirty="0" sz="1800" spc="-50">
                <a:latin typeface="Arial"/>
                <a:cs typeface="Arial"/>
              </a:rPr>
              <a:t>и </a:t>
            </a:r>
            <a:r>
              <a:rPr dirty="0" sz="1800" spc="-55">
                <a:latin typeface="Arial"/>
                <a:cs typeface="Arial"/>
              </a:rPr>
              <a:t>сервисы, </a:t>
            </a:r>
            <a:r>
              <a:rPr dirty="0" sz="1800" spc="-50">
                <a:latin typeface="Arial"/>
                <a:cs typeface="Arial"/>
              </a:rPr>
              <a:t>обман при </a:t>
            </a:r>
            <a:r>
              <a:rPr dirty="0" sz="1800" spc="-80">
                <a:latin typeface="Arial"/>
                <a:cs typeface="Arial"/>
              </a:rPr>
              <a:t>продаже  </a:t>
            </a:r>
            <a:r>
              <a:rPr dirty="0" sz="1800" spc="-45">
                <a:latin typeface="Arial"/>
                <a:cs typeface="Arial"/>
              </a:rPr>
              <a:t>игровой </a:t>
            </a:r>
            <a:r>
              <a:rPr dirty="0" sz="1800" spc="-105">
                <a:latin typeface="Arial"/>
                <a:cs typeface="Arial"/>
              </a:rPr>
              <a:t>валюты </a:t>
            </a:r>
            <a:r>
              <a:rPr dirty="0" sz="1800" spc="-125">
                <a:latin typeface="Arial"/>
                <a:cs typeface="Arial"/>
              </a:rPr>
              <a:t>или </a:t>
            </a:r>
            <a:r>
              <a:rPr dirty="0" sz="1800" spc="-80">
                <a:latin typeface="Arial"/>
                <a:cs typeface="Arial"/>
              </a:rPr>
              <a:t>предметов, </a:t>
            </a:r>
            <a:r>
              <a:rPr dirty="0" sz="1800" spc="-65">
                <a:latin typeface="Arial"/>
                <a:cs typeface="Arial"/>
              </a:rPr>
              <a:t>онлайн-казино,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онлайн-игры)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65">
                <a:latin typeface="Arial"/>
                <a:cs typeface="Arial"/>
              </a:rPr>
              <a:t>мошенничество </a:t>
            </a:r>
            <a:r>
              <a:rPr dirty="0" sz="1800" spc="-15">
                <a:latin typeface="Arial"/>
                <a:cs typeface="Arial"/>
              </a:rPr>
              <a:t>в </a:t>
            </a:r>
            <a:r>
              <a:rPr dirty="0" sz="1800" spc="-95">
                <a:latin typeface="Arial"/>
                <a:cs typeface="Arial"/>
              </a:rPr>
              <a:t>соцсетях </a:t>
            </a:r>
            <a:r>
              <a:rPr dirty="0" sz="1800" spc="-100">
                <a:latin typeface="Arial"/>
                <a:cs typeface="Arial"/>
              </a:rPr>
              <a:t>(благотворительные </a:t>
            </a:r>
            <a:r>
              <a:rPr dirty="0" sz="1800" spc="-70">
                <a:latin typeface="Arial"/>
                <a:cs typeface="Arial"/>
              </a:rPr>
              <a:t>сборы-распродажа, </a:t>
            </a:r>
            <a:r>
              <a:rPr dirty="0" sz="1800" spc="-50">
                <a:latin typeface="Arial"/>
                <a:cs typeface="Arial"/>
              </a:rPr>
              <a:t>якобы </a:t>
            </a:r>
            <a:r>
              <a:rPr dirty="0" sz="1800" spc="-95">
                <a:latin typeface="Arial"/>
                <a:cs typeface="Arial"/>
              </a:rPr>
              <a:t>бесплатный </a:t>
            </a:r>
            <a:r>
              <a:rPr dirty="0" sz="1800" spc="-80">
                <a:latin typeface="Arial"/>
                <a:cs typeface="Arial"/>
              </a:rPr>
              <a:t>товар,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схема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100">
                <a:latin typeface="Arial"/>
                <a:cs typeface="Arial"/>
              </a:rPr>
              <a:t>«мама </a:t>
            </a:r>
            <a:r>
              <a:rPr dirty="0" sz="1800" spc="-95">
                <a:latin typeface="Arial"/>
                <a:cs typeface="Arial"/>
              </a:rPr>
              <a:t>вышли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денег»)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Arial"/>
                <a:cs typeface="Arial"/>
              </a:rPr>
              <a:t>3.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Киберпреступления: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75">
                <a:latin typeface="Arial"/>
                <a:cs typeface="Arial"/>
              </a:rPr>
              <a:t>хищение </a:t>
            </a:r>
            <a:r>
              <a:rPr dirty="0" sz="1800" spc="-80">
                <a:latin typeface="Arial"/>
                <a:cs typeface="Arial"/>
              </a:rPr>
              <a:t>имущества </a:t>
            </a:r>
            <a:r>
              <a:rPr dirty="0" sz="1800" spc="-85">
                <a:latin typeface="Arial"/>
                <a:cs typeface="Arial"/>
              </a:rPr>
              <a:t>путем модификации </a:t>
            </a:r>
            <a:r>
              <a:rPr dirty="0" sz="1800" spc="-60">
                <a:latin typeface="Arial"/>
                <a:cs typeface="Arial"/>
              </a:rPr>
              <a:t>компьютерной </a:t>
            </a:r>
            <a:r>
              <a:rPr dirty="0" sz="1800" spc="-85">
                <a:latin typeface="Arial"/>
                <a:cs typeface="Arial"/>
              </a:rPr>
              <a:t>информации </a:t>
            </a:r>
            <a:r>
              <a:rPr dirty="0" sz="1800" spc="-100">
                <a:latin typeface="Arial"/>
                <a:cs typeface="Arial"/>
              </a:rPr>
              <a:t>(фишинг,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вишинг)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75">
                <a:latin typeface="Arial"/>
                <a:cs typeface="Arial"/>
              </a:rPr>
              <a:t>использование </a:t>
            </a:r>
            <a:r>
              <a:rPr dirty="0" sz="1800" spc="-85">
                <a:latin typeface="Arial"/>
                <a:cs typeface="Arial"/>
              </a:rPr>
              <a:t>подставных </a:t>
            </a:r>
            <a:r>
              <a:rPr dirty="0" sz="1800" spc="-140">
                <a:latin typeface="Arial"/>
                <a:cs typeface="Arial"/>
              </a:rPr>
              <a:t>лиц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(дропов)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45">
                <a:latin typeface="Arial"/>
                <a:cs typeface="Arial"/>
              </a:rPr>
              <a:t>несанкционированный </a:t>
            </a:r>
            <a:r>
              <a:rPr dirty="0" sz="1800" spc="-110">
                <a:latin typeface="Arial"/>
                <a:cs typeface="Arial"/>
              </a:rPr>
              <a:t>доступ </a:t>
            </a:r>
            <a:r>
              <a:rPr dirty="0" sz="1800" spc="60">
                <a:latin typeface="Arial"/>
                <a:cs typeface="Arial"/>
              </a:rPr>
              <a:t>к </a:t>
            </a:r>
            <a:r>
              <a:rPr dirty="0" sz="1800" spc="-60">
                <a:latin typeface="Arial"/>
                <a:cs typeface="Arial"/>
              </a:rPr>
              <a:t>компьютерной </a:t>
            </a:r>
            <a:r>
              <a:rPr dirty="0" sz="1800" spc="-85">
                <a:latin typeface="Arial"/>
                <a:cs typeface="Arial"/>
              </a:rPr>
              <a:t>информации, </a:t>
            </a:r>
            <a:r>
              <a:rPr dirty="0" sz="1800" spc="-65">
                <a:latin typeface="Arial"/>
                <a:cs typeface="Arial"/>
              </a:rPr>
              <a:t>ее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модификация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85">
                <a:latin typeface="Arial"/>
                <a:cs typeface="Arial"/>
              </a:rPr>
              <a:t>вымогательства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dirty="0" sz="1800" spc="-70">
                <a:latin typeface="Arial"/>
                <a:cs typeface="Arial"/>
              </a:rPr>
              <a:t>сваттинг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641" y="368249"/>
            <a:ext cx="6061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000000"/>
                </a:solidFill>
              </a:rPr>
              <a:t>1. </a:t>
            </a:r>
            <a:r>
              <a:rPr dirty="0" sz="4000" spc="-170">
                <a:solidFill>
                  <a:srgbClr val="000000"/>
                </a:solidFill>
              </a:rPr>
              <a:t>Информационная</a:t>
            </a:r>
            <a:r>
              <a:rPr dirty="0" sz="4000" spc="-285">
                <a:solidFill>
                  <a:srgbClr val="000000"/>
                </a:solidFill>
              </a:rPr>
              <a:t> </a:t>
            </a:r>
            <a:r>
              <a:rPr dirty="0" sz="4000" spc="-135">
                <a:solidFill>
                  <a:srgbClr val="000000"/>
                </a:solidFill>
              </a:rPr>
              <a:t>угроза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17193" y="1842896"/>
            <a:ext cx="5703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"/>
                <a:cs typeface="Arial"/>
              </a:rPr>
              <a:t>каналы </a:t>
            </a:r>
            <a:r>
              <a:rPr dirty="0" sz="1800" spc="-85">
                <a:latin typeface="Arial"/>
                <a:cs typeface="Arial"/>
              </a:rPr>
              <a:t>деструктивной </a:t>
            </a:r>
            <a:r>
              <a:rPr dirty="0" sz="1800" spc="-50">
                <a:latin typeface="Arial"/>
                <a:cs typeface="Arial"/>
              </a:rPr>
              <a:t>и </a:t>
            </a:r>
            <a:r>
              <a:rPr dirty="0" sz="1800" spc="-60">
                <a:latin typeface="Arial"/>
                <a:cs typeface="Arial"/>
              </a:rPr>
              <a:t>экстремистской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направленности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2785" y="2940177"/>
            <a:ext cx="7279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Arial"/>
                <a:cs typeface="Arial"/>
              </a:rPr>
              <a:t>события </a:t>
            </a:r>
            <a:r>
              <a:rPr dirty="0" sz="1800" spc="-50">
                <a:latin typeface="Arial"/>
                <a:cs typeface="Arial"/>
              </a:rPr>
              <a:t>и </a:t>
            </a:r>
            <a:r>
              <a:rPr dirty="0" sz="1800" spc="-95">
                <a:latin typeface="Arial"/>
                <a:cs typeface="Arial"/>
              </a:rPr>
              <a:t>их </a:t>
            </a:r>
            <a:r>
              <a:rPr dirty="0" sz="1800" spc="-45">
                <a:latin typeface="Arial"/>
                <a:cs typeface="Arial"/>
              </a:rPr>
              <a:t>оценка </a:t>
            </a:r>
            <a:r>
              <a:rPr dirty="0" sz="1800" spc="-15">
                <a:latin typeface="Arial"/>
                <a:cs typeface="Arial"/>
              </a:rPr>
              <a:t>в </a:t>
            </a:r>
            <a:r>
              <a:rPr dirty="0" sz="1800" spc="-75">
                <a:latin typeface="Arial"/>
                <a:cs typeface="Arial"/>
              </a:rPr>
              <a:t>информационной </a:t>
            </a:r>
            <a:r>
              <a:rPr dirty="0" sz="1800" spc="-120">
                <a:latin typeface="Arial"/>
                <a:cs typeface="Arial"/>
              </a:rPr>
              <a:t>сфере </a:t>
            </a:r>
            <a:r>
              <a:rPr dirty="0" sz="1800" spc="-90">
                <a:latin typeface="Arial"/>
                <a:cs typeface="Arial"/>
              </a:rPr>
              <a:t>(события </a:t>
            </a:r>
            <a:r>
              <a:rPr dirty="0" sz="1800" spc="-15">
                <a:latin typeface="Arial"/>
                <a:cs typeface="Arial"/>
              </a:rPr>
              <a:t>в </a:t>
            </a:r>
            <a:r>
              <a:rPr dirty="0" sz="1800" spc="-170">
                <a:latin typeface="Arial"/>
                <a:cs typeface="Arial"/>
              </a:rPr>
              <a:t>РБ </a:t>
            </a:r>
            <a:r>
              <a:rPr dirty="0" sz="1800" spc="-50">
                <a:latin typeface="Arial"/>
                <a:cs typeface="Arial"/>
              </a:rPr>
              <a:t>и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Украине)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" y="4037838"/>
            <a:ext cx="5546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Arial"/>
                <a:cs typeface="Arial"/>
              </a:rPr>
              <a:t>интернет-реклама </a:t>
            </a:r>
            <a:r>
              <a:rPr dirty="0" sz="1800" spc="-50">
                <a:latin typeface="Arial"/>
                <a:cs typeface="Arial"/>
              </a:rPr>
              <a:t>(наркотики, </a:t>
            </a:r>
            <a:r>
              <a:rPr dirty="0" sz="1800" spc="-70">
                <a:latin typeface="Arial"/>
                <a:cs typeface="Arial"/>
              </a:rPr>
              <a:t>спиртное, </a:t>
            </a:r>
            <a:r>
              <a:rPr dirty="0" sz="1800" spc="-105">
                <a:latin typeface="Arial"/>
                <a:cs typeface="Arial"/>
              </a:rPr>
              <a:t>алкоголь </a:t>
            </a:r>
            <a:r>
              <a:rPr dirty="0" sz="1800" spc="-50">
                <a:latin typeface="Arial"/>
                <a:cs typeface="Arial"/>
              </a:rPr>
              <a:t>и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т.д.)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2785" y="5135371"/>
            <a:ext cx="7230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агрессивный </a:t>
            </a:r>
            <a:r>
              <a:rPr dirty="0" sz="1800" spc="-80">
                <a:latin typeface="Arial"/>
                <a:cs typeface="Arial"/>
              </a:rPr>
              <a:t>контент </a:t>
            </a:r>
            <a:r>
              <a:rPr dirty="0" sz="1800" spc="-70">
                <a:latin typeface="Arial"/>
                <a:cs typeface="Arial"/>
              </a:rPr>
              <a:t>(группы </a:t>
            </a:r>
            <a:r>
              <a:rPr dirty="0" sz="1800" spc="-110">
                <a:latin typeface="Arial"/>
                <a:cs typeface="Arial"/>
              </a:rPr>
              <a:t>«вписки», </a:t>
            </a:r>
            <a:r>
              <a:rPr dirty="0" sz="1800" spc="-65">
                <a:latin typeface="Arial"/>
                <a:cs typeface="Arial"/>
              </a:rPr>
              <a:t>группы </a:t>
            </a:r>
            <a:r>
              <a:rPr dirty="0" sz="1800" spc="-75">
                <a:latin typeface="Arial"/>
                <a:cs typeface="Arial"/>
              </a:rPr>
              <a:t>смерти </a:t>
            </a:r>
            <a:r>
              <a:rPr dirty="0" sz="1800" spc="-110">
                <a:latin typeface="Arial"/>
                <a:cs typeface="Arial"/>
              </a:rPr>
              <a:t>«синий </a:t>
            </a:r>
            <a:r>
              <a:rPr dirty="0" sz="1800" spc="-135">
                <a:latin typeface="Arial"/>
                <a:cs typeface="Arial"/>
              </a:rPr>
              <a:t>кит»,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90">
                <a:latin typeface="Arial"/>
                <a:cs typeface="Arial"/>
              </a:rPr>
              <a:t>«АУЕ»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28104" y="1370075"/>
            <a:ext cx="2101596" cy="150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8155" y="2548127"/>
            <a:ext cx="1912620" cy="126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5431" y="3465576"/>
            <a:ext cx="2186939" cy="1438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4044" y="4695444"/>
            <a:ext cx="2046732" cy="137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641" y="368249"/>
            <a:ext cx="41814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2.</a:t>
            </a:r>
            <a:r>
              <a:rPr dirty="0" sz="4000" spc="-180">
                <a:solidFill>
                  <a:srgbClr val="000000"/>
                </a:solidFill>
              </a:rPr>
              <a:t> </a:t>
            </a:r>
            <a:r>
              <a:rPr dirty="0" sz="4000" spc="-140">
                <a:solidFill>
                  <a:srgbClr val="000000"/>
                </a:solidFill>
              </a:rPr>
              <a:t>Мошенничество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72280" y="1841373"/>
            <a:ext cx="38639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5">
                <a:latin typeface="Arial"/>
                <a:cs typeface="Arial"/>
              </a:rPr>
              <a:t>мошенники </a:t>
            </a:r>
            <a:r>
              <a:rPr dirty="0" sz="2200" spc="-20">
                <a:latin typeface="Arial"/>
                <a:cs typeface="Arial"/>
              </a:rPr>
              <a:t>в </a:t>
            </a:r>
            <a:r>
              <a:rPr dirty="0" sz="2200" spc="-120">
                <a:latin typeface="Arial"/>
                <a:cs typeface="Arial"/>
              </a:rPr>
              <a:t>социальных </a:t>
            </a:r>
            <a:r>
              <a:rPr dirty="0" sz="2200" spc="-135">
                <a:latin typeface="Arial"/>
                <a:cs typeface="Arial"/>
              </a:rPr>
              <a:t>сетях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0377" y="3182873"/>
            <a:ext cx="26873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latin typeface="Arial"/>
                <a:cs typeface="Arial"/>
              </a:rPr>
              <a:t>обман </a:t>
            </a:r>
            <a:r>
              <a:rPr dirty="0" sz="2200" spc="-20">
                <a:latin typeface="Arial"/>
                <a:cs typeface="Arial"/>
              </a:rPr>
              <a:t>в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онлайн-играх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746" y="5194808"/>
            <a:ext cx="20154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latin typeface="Arial"/>
                <a:cs typeface="Arial"/>
              </a:rPr>
              <a:t>интернет-казино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96200" y="1059180"/>
            <a:ext cx="3328415" cy="211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8155" y="2447544"/>
            <a:ext cx="3258312" cy="2154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96200" y="4262628"/>
            <a:ext cx="3166872" cy="2157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2022-07-28T09:42:19Z</dcterms:created>
  <dcterms:modified xsi:type="dcterms:W3CDTF">2022-07-28T09:42:19Z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2022-07-28T00:00:00Z</vt:filetime>
  </property>
</Properties>
</file>